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08" r:id="rId1"/>
  </p:sldMasterIdLst>
  <p:sldIdLst>
    <p:sldId id="256" r:id="rId2"/>
    <p:sldId id="275" r:id="rId3"/>
    <p:sldId id="279" r:id="rId4"/>
    <p:sldId id="274" r:id="rId5"/>
    <p:sldId id="258" r:id="rId6"/>
    <p:sldId id="277" r:id="rId7"/>
    <p:sldId id="273" r:id="rId8"/>
    <p:sldId id="259" r:id="rId9"/>
    <p:sldId id="266" r:id="rId10"/>
    <p:sldId id="268" r:id="rId11"/>
    <p:sldId id="265" r:id="rId12"/>
    <p:sldId id="276" r:id="rId13"/>
    <p:sldId id="262" r:id="rId14"/>
    <p:sldId id="271" r:id="rId15"/>
    <p:sldId id="272" r:id="rId16"/>
    <p:sldId id="278" r:id="rId17"/>
    <p:sldId id="283" r:id="rId18"/>
    <p:sldId id="284" r:id="rId19"/>
    <p:sldId id="267" r:id="rId20"/>
    <p:sldId id="280" r:id="rId21"/>
    <p:sldId id="281" r:id="rId22"/>
    <p:sldId id="285" r:id="rId23"/>
    <p:sldId id="263" r:id="rId24"/>
    <p:sldId id="286" r:id="rId25"/>
    <p:sldId id="264"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78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52"/>
    <p:restoredTop sz="95840"/>
  </p:normalViewPr>
  <p:slideViewPr>
    <p:cSldViewPr snapToGrid="0">
      <p:cViewPr varScale="1">
        <p:scale>
          <a:sx n="107" d="100"/>
          <a:sy n="107" d="100"/>
        </p:scale>
        <p:origin x="1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12/16/23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86077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7466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32362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3051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8395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12/16/23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8204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12/16/23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51224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12/16/23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2894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12/16/23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5057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2825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pPr/>
              <a:t>12/16/23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19048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12/16/23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780945"/>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8" descr="Wooden front door in porch">
            <a:extLst>
              <a:ext uri="{FF2B5EF4-FFF2-40B4-BE49-F238E27FC236}">
                <a16:creationId xmlns:a16="http://schemas.microsoft.com/office/drawing/2014/main" id="{4B1EC55A-8FCA-E732-33ED-BB697CC35601}"/>
              </a:ext>
            </a:extLst>
          </p:cNvPr>
          <p:cNvPicPr>
            <a:picLocks noChangeAspect="1"/>
          </p:cNvPicPr>
          <p:nvPr/>
        </p:nvPicPr>
        <p:blipFill>
          <a:blip r:embed="rId2"/>
          <a:stretch>
            <a:fillRect/>
          </a:stretch>
        </p:blipFill>
        <p:spPr>
          <a:xfrm>
            <a:off x="15240" y="771896"/>
            <a:ext cx="12176760" cy="5375411"/>
          </a:xfrm>
          <a:prstGeom prst="rect">
            <a:avLst/>
          </a:prstGeom>
        </p:spPr>
      </p:pic>
      <p:sp>
        <p:nvSpPr>
          <p:cNvPr id="2" name="Title 1">
            <a:extLst>
              <a:ext uri="{FF2B5EF4-FFF2-40B4-BE49-F238E27FC236}">
                <a16:creationId xmlns:a16="http://schemas.microsoft.com/office/drawing/2014/main" id="{6540F245-C276-9143-B35C-69F753F8E3F3}"/>
              </a:ext>
            </a:extLst>
          </p:cNvPr>
          <p:cNvSpPr>
            <a:spLocks noGrp="1"/>
          </p:cNvSpPr>
          <p:nvPr>
            <p:ph type="ctrTitle"/>
          </p:nvPr>
        </p:nvSpPr>
        <p:spPr>
          <a:xfrm>
            <a:off x="1961054" y="0"/>
            <a:ext cx="9138402" cy="890649"/>
          </a:xfrm>
          <a:noFill/>
        </p:spPr>
        <p:txBody>
          <a:bodyPr vert="horz" lIns="91440" tIns="45720" rIns="91440" bIns="45720" rtlCol="0" anchor="ctr">
            <a:normAutofit/>
          </a:bodyPr>
          <a:lstStyle/>
          <a:p>
            <a:r>
              <a:rPr lang="en-US" sz="4800" b="1" spc="-60" dirty="0">
                <a:solidFill>
                  <a:schemeClr val="bg2">
                    <a:lumMod val="25000"/>
                  </a:schemeClr>
                </a:solidFill>
                <a:latin typeface="Arial" panose="020B0604020202020204" pitchFamily="34" charset="0"/>
                <a:cs typeface="Arial" panose="020B0604020202020204" pitchFamily="34" charset="0"/>
              </a:rPr>
              <a:t>NY </a:t>
            </a:r>
            <a:r>
              <a:rPr lang="en-US" sz="4800" b="1" spc="-60" dirty="0" err="1">
                <a:solidFill>
                  <a:schemeClr val="bg2">
                    <a:lumMod val="25000"/>
                  </a:schemeClr>
                </a:solidFill>
                <a:latin typeface="Arial" panose="020B0604020202020204" pitchFamily="34" charset="0"/>
                <a:cs typeface="Arial" panose="020B0604020202020204" pitchFamily="34" charset="0"/>
              </a:rPr>
              <a:t>MortGaGe</a:t>
            </a:r>
            <a:r>
              <a:rPr lang="en-US" sz="4800" b="1" spc="-60" dirty="0">
                <a:solidFill>
                  <a:schemeClr val="bg2">
                    <a:lumMod val="25000"/>
                  </a:schemeClr>
                </a:solidFill>
                <a:latin typeface="Arial" panose="020B0604020202020204" pitchFamily="34" charset="0"/>
                <a:cs typeface="Arial" panose="020B0604020202020204" pitchFamily="34" charset="0"/>
              </a:rPr>
              <a:t> TAX STUDY</a:t>
            </a:r>
            <a:endParaRPr lang="en-US" sz="4800" b="1" spc="-6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16D14F31-83DD-66B2-FCC4-ECBA4DD332D4}"/>
              </a:ext>
            </a:extLst>
          </p:cNvPr>
          <p:cNvSpPr>
            <a:spLocks noGrp="1"/>
          </p:cNvSpPr>
          <p:nvPr>
            <p:ph type="subTitle" idx="1"/>
          </p:nvPr>
        </p:nvSpPr>
        <p:spPr>
          <a:xfrm>
            <a:off x="154380" y="6279992"/>
            <a:ext cx="11687298" cy="734214"/>
          </a:xfrm>
        </p:spPr>
        <p:txBody>
          <a:bodyPr vert="horz" lIns="91440" tIns="45720" rIns="91440" bIns="45720" rtlCol="0" anchor="t">
            <a:noAutofit/>
          </a:bodyPr>
          <a:lstStyle/>
          <a:p>
            <a:r>
              <a:rPr lang="en-US" sz="2000" b="1" dirty="0">
                <a:solidFill>
                  <a:schemeClr val="bg1"/>
                </a:solidFill>
                <a:latin typeface="Arial" panose="020B0604020202020204" pitchFamily="34" charset="0"/>
                <a:cs typeface="Arial" panose="020B0604020202020204" pitchFamily="34" charset="0"/>
              </a:rPr>
              <a:t>Team 2 Project #1: </a:t>
            </a:r>
            <a:r>
              <a:rPr lang="en-US" dirty="0">
                <a:solidFill>
                  <a:schemeClr val="bg1"/>
                </a:solidFill>
                <a:latin typeface="Arial" panose="020B0604020202020204" pitchFamily="34" charset="0"/>
                <a:cs typeface="Arial" panose="020B0604020202020204" pitchFamily="34" charset="0"/>
              </a:rPr>
              <a:t>Andrea </a:t>
            </a:r>
            <a:r>
              <a:rPr lang="en-US" dirty="0" err="1">
                <a:solidFill>
                  <a:schemeClr val="bg1"/>
                </a:solidFill>
                <a:latin typeface="Arial" panose="020B0604020202020204" pitchFamily="34" charset="0"/>
                <a:cs typeface="Arial" panose="020B0604020202020204" pitchFamily="34" charset="0"/>
              </a:rPr>
              <a:t>Cereati</a:t>
            </a:r>
            <a:r>
              <a:rPr lang="en-US" dirty="0">
                <a:solidFill>
                  <a:schemeClr val="bg1"/>
                </a:solidFill>
                <a:latin typeface="Arial" panose="020B0604020202020204" pitchFamily="34" charset="0"/>
                <a:cs typeface="Arial" panose="020B0604020202020204" pitchFamily="34" charset="0"/>
              </a:rPr>
              <a:t>, Sarah </a:t>
            </a:r>
            <a:r>
              <a:rPr lang="en-US" dirty="0" err="1">
                <a:solidFill>
                  <a:schemeClr val="bg1"/>
                </a:solidFill>
                <a:latin typeface="Arial" panose="020B0604020202020204" pitchFamily="34" charset="0"/>
                <a:cs typeface="Arial" panose="020B0604020202020204" pitchFamily="34" charset="0"/>
              </a:rPr>
              <a:t>Demmon</a:t>
            </a:r>
            <a:r>
              <a:rPr lang="en-US" dirty="0">
                <a:solidFill>
                  <a:schemeClr val="bg1"/>
                </a:solidFill>
                <a:latin typeface="Arial" panose="020B0604020202020204" pitchFamily="34" charset="0"/>
                <a:cs typeface="Arial" panose="020B0604020202020204" pitchFamily="34" charset="0"/>
              </a:rPr>
              <a:t>, Kat McEldowney, Chantal Thomas</a:t>
            </a:r>
          </a:p>
        </p:txBody>
      </p:sp>
      <p:sp>
        <p:nvSpPr>
          <p:cNvPr id="10" name="TextBox 9">
            <a:extLst>
              <a:ext uri="{FF2B5EF4-FFF2-40B4-BE49-F238E27FC236}">
                <a16:creationId xmlns:a16="http://schemas.microsoft.com/office/drawing/2014/main" id="{0AA4EB7D-FF62-DC6A-42DB-AAE665E3DAF5}"/>
              </a:ext>
            </a:extLst>
          </p:cNvPr>
          <p:cNvSpPr txBox="1"/>
          <p:nvPr/>
        </p:nvSpPr>
        <p:spPr>
          <a:xfrm>
            <a:off x="9433560" y="34899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33899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62C8C-71A4-0809-09B3-9523C24CBEF4}"/>
              </a:ext>
            </a:extLst>
          </p:cNvPr>
          <p:cNvSpPr>
            <a:spLocks noGrp="1"/>
          </p:cNvSpPr>
          <p:nvPr>
            <p:ph type="title"/>
          </p:nvPr>
        </p:nvSpPr>
        <p:spPr>
          <a:xfrm>
            <a:off x="817398" y="669690"/>
            <a:ext cx="9603275" cy="1049235"/>
          </a:xfrm>
        </p:spPr>
        <p:txBody>
          <a:bodyPr>
            <a:normAutofit/>
          </a:bodyPr>
          <a:lstStyle/>
          <a:p>
            <a:r>
              <a:rPr lang="en-US" dirty="0">
                <a:latin typeface="Arial" panose="020B0604020202020204" pitchFamily="34" charset="0"/>
                <a:cs typeface="Arial" panose="020B0604020202020204" pitchFamily="34" charset="0"/>
              </a:rPr>
              <a:t>APPROACH</a:t>
            </a:r>
          </a:p>
        </p:txBody>
      </p:sp>
      <p:sp>
        <p:nvSpPr>
          <p:cNvPr id="3" name="Content Placeholder 2">
            <a:extLst>
              <a:ext uri="{FF2B5EF4-FFF2-40B4-BE49-F238E27FC236}">
                <a16:creationId xmlns:a16="http://schemas.microsoft.com/office/drawing/2014/main" id="{475F30E0-28B7-F44C-0DDA-257351A9DC23}"/>
              </a:ext>
            </a:extLst>
          </p:cNvPr>
          <p:cNvSpPr>
            <a:spLocks noGrp="1"/>
          </p:cNvSpPr>
          <p:nvPr>
            <p:ph idx="1"/>
          </p:nvPr>
        </p:nvSpPr>
        <p:spPr>
          <a:xfrm>
            <a:off x="1400776" y="1934617"/>
            <a:ext cx="9808983" cy="4091940"/>
          </a:xfrm>
        </p:spPr>
        <p:txBody>
          <a:bodyPr>
            <a:normAutofit fontScale="85000" lnSpcReduction="10000"/>
          </a:bodyPr>
          <a:lstStyle/>
          <a:p>
            <a:endParaRPr lang="en-US" b="0" i="0" dirty="0">
              <a:solidFill>
                <a:srgbClr val="1F2328"/>
              </a:solidFill>
              <a:effectLst/>
              <a:latin typeface="Arial" panose="020B0604020202020204" pitchFamily="34" charset="0"/>
              <a:cs typeface="Arial" panose="020B0604020202020204" pitchFamily="34" charset="0"/>
            </a:endParaRPr>
          </a:p>
          <a:p>
            <a:r>
              <a:rPr lang="en-US" sz="1900" b="0" i="0" dirty="0">
                <a:solidFill>
                  <a:srgbClr val="1F2328"/>
                </a:solidFill>
                <a:effectLst/>
                <a:latin typeface="Arial" panose="020B0604020202020204" pitchFamily="34" charset="0"/>
                <a:cs typeface="Arial" panose="020B0604020202020204" pitchFamily="34" charset="0"/>
              </a:rPr>
              <a:t>We analyzed the sales data of 15,550 homes sold in Brooklyn, NY in 2022, as well as 2,164 homes sold in 2022 of four of the highest income zip codes and the four lowest income zip codes in the other boroughs. We then segmented the data into two groups – the top and botto</a:t>
            </a:r>
            <a:r>
              <a:rPr lang="en-US" sz="1900" dirty="0">
                <a:solidFill>
                  <a:srgbClr val="1F2328"/>
                </a:solidFill>
                <a:latin typeface="Arial" panose="020B0604020202020204" pitchFamily="34" charset="0"/>
                <a:cs typeface="Arial" panose="020B0604020202020204" pitchFamily="34" charset="0"/>
              </a:rPr>
              <a:t>m income zip codes </a:t>
            </a:r>
            <a:endParaRPr lang="en-US" sz="1900" b="0" i="0" dirty="0">
              <a:solidFill>
                <a:srgbClr val="1F2328"/>
              </a:solidFill>
              <a:effectLst/>
              <a:latin typeface="Arial" panose="020B0604020202020204" pitchFamily="34" charset="0"/>
              <a:cs typeface="Arial" panose="020B0604020202020204" pitchFamily="34" charset="0"/>
            </a:endParaRPr>
          </a:p>
          <a:p>
            <a:r>
              <a:rPr lang="en-US" sz="1900" b="0" i="0" dirty="0">
                <a:solidFill>
                  <a:srgbClr val="1F2328"/>
                </a:solidFill>
                <a:effectLst/>
                <a:latin typeface="Arial" panose="020B0604020202020204" pitchFamily="34" charset="0"/>
                <a:cs typeface="Arial" panose="020B0604020202020204" pitchFamily="34" charset="0"/>
              </a:rPr>
              <a:t>We calculated how much Mortgage tax was raised in Brooklyn. We calculated how much Mansion tax was raised in Brooklyn </a:t>
            </a:r>
            <a:endParaRPr lang="en-US" sz="2400" b="1" i="0" dirty="0">
              <a:solidFill>
                <a:srgbClr val="1F2328"/>
              </a:solidFill>
              <a:effectLst/>
              <a:latin typeface="Arial" panose="020B0604020202020204" pitchFamily="34" charset="0"/>
              <a:cs typeface="Arial" panose="020B0604020202020204" pitchFamily="34" charset="0"/>
            </a:endParaRPr>
          </a:p>
          <a:p>
            <a:r>
              <a:rPr lang="en-US" sz="1900" b="0" i="0" dirty="0">
                <a:solidFill>
                  <a:srgbClr val="1F2328"/>
                </a:solidFill>
                <a:effectLst/>
                <a:latin typeface="Arial" panose="020B0604020202020204" pitchFamily="34" charset="0"/>
                <a:cs typeface="Arial" panose="020B0604020202020204" pitchFamily="34" charset="0"/>
              </a:rPr>
              <a:t>We calculated how much would be raised if there was a sales tax that was only 50% of the current Mortgage tax rate and if the Mansion tax was cut in half at 0.5% instead of the current 1% </a:t>
            </a:r>
          </a:p>
          <a:p>
            <a:r>
              <a:rPr lang="en-US" sz="1900" b="0" i="0" dirty="0">
                <a:solidFill>
                  <a:srgbClr val="1F2328"/>
                </a:solidFill>
                <a:effectLst/>
                <a:latin typeface="Arial" panose="020B0604020202020204" pitchFamily="34" charset="0"/>
                <a:cs typeface="Arial" panose="020B0604020202020204" pitchFamily="34" charset="0"/>
              </a:rPr>
              <a:t>We used census data to examine the differences in demographics of the different zip codes to see if people with lower incomes are paying a large portion of this tax than people living in zip codes with higher average incomes.</a:t>
            </a:r>
            <a:endParaRPr lang="en-US" sz="19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EFA6F0B6-410C-C83B-47C1-DC343C2F5708}"/>
              </a:ext>
            </a:extLst>
          </p:cNvPr>
          <p:cNvSpPr/>
          <p:nvPr/>
        </p:nvSpPr>
        <p:spPr>
          <a:xfrm>
            <a:off x="468594" y="2205741"/>
            <a:ext cx="1154431" cy="567082"/>
          </a:xfrm>
          <a:prstGeom prst="rect">
            <a:avLst/>
          </a:prstGeom>
          <a:solidFill>
            <a:schemeClr val="bg1"/>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i="0" dirty="0">
                <a:solidFill>
                  <a:schemeClr val="tx1"/>
                </a:solidFill>
                <a:effectLst/>
                <a:latin typeface="Arial" panose="020B0604020202020204" pitchFamily="34" charset="0"/>
                <a:cs typeface="Arial" panose="020B0604020202020204" pitchFamily="34" charset="0"/>
              </a:rPr>
              <a:t>Step 1</a:t>
            </a:r>
            <a:endParaRPr lang="en-US" sz="2400" dirty="0">
              <a:solidFill>
                <a:schemeClr val="tx1"/>
              </a:solidFill>
            </a:endParaRPr>
          </a:p>
        </p:txBody>
      </p:sp>
      <p:sp>
        <p:nvSpPr>
          <p:cNvPr id="5" name="Rectangle 4">
            <a:extLst>
              <a:ext uri="{FF2B5EF4-FFF2-40B4-BE49-F238E27FC236}">
                <a16:creationId xmlns:a16="http://schemas.microsoft.com/office/drawing/2014/main" id="{DD7EFE4B-2BFB-2BBF-6D08-ADB3A4A340AA}"/>
              </a:ext>
            </a:extLst>
          </p:cNvPr>
          <p:cNvSpPr/>
          <p:nvPr/>
        </p:nvSpPr>
        <p:spPr>
          <a:xfrm>
            <a:off x="468595" y="3113381"/>
            <a:ext cx="1154431" cy="567082"/>
          </a:xfrm>
          <a:prstGeom prst="rect">
            <a:avLst/>
          </a:prstGeom>
          <a:solidFill>
            <a:schemeClr val="tx1"/>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i="0" dirty="0">
                <a:solidFill>
                  <a:schemeClr val="bg1"/>
                </a:solidFill>
                <a:effectLst/>
                <a:latin typeface="Arial" panose="020B0604020202020204" pitchFamily="34" charset="0"/>
                <a:cs typeface="Arial" panose="020B0604020202020204" pitchFamily="34" charset="0"/>
              </a:rPr>
              <a:t>Step 2</a:t>
            </a:r>
            <a:endParaRPr lang="en-US" sz="2400" dirty="0">
              <a:solidFill>
                <a:schemeClr val="bg1"/>
              </a:solidFill>
            </a:endParaRPr>
          </a:p>
        </p:txBody>
      </p:sp>
      <p:sp>
        <p:nvSpPr>
          <p:cNvPr id="6" name="Rectangle 5">
            <a:extLst>
              <a:ext uri="{FF2B5EF4-FFF2-40B4-BE49-F238E27FC236}">
                <a16:creationId xmlns:a16="http://schemas.microsoft.com/office/drawing/2014/main" id="{958540BB-C1B0-CEC7-9495-462492978831}"/>
              </a:ext>
            </a:extLst>
          </p:cNvPr>
          <p:cNvSpPr/>
          <p:nvPr/>
        </p:nvSpPr>
        <p:spPr>
          <a:xfrm>
            <a:off x="468595" y="3957605"/>
            <a:ext cx="1154431" cy="567082"/>
          </a:xfrm>
          <a:prstGeom prst="rect">
            <a:avLst/>
          </a:prstGeom>
          <a:solidFill>
            <a:schemeClr val="accent2">
              <a:lumMod val="20000"/>
              <a:lumOff val="80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i="0" dirty="0">
                <a:solidFill>
                  <a:schemeClr val="tx1"/>
                </a:solidFill>
                <a:effectLst/>
                <a:latin typeface="Arial" panose="020B0604020202020204" pitchFamily="34" charset="0"/>
                <a:cs typeface="Arial" panose="020B0604020202020204" pitchFamily="34" charset="0"/>
              </a:rPr>
              <a:t>Step 3</a:t>
            </a:r>
            <a:endParaRPr lang="en-US" sz="2400" dirty="0">
              <a:solidFill>
                <a:schemeClr val="tx1"/>
              </a:solidFill>
            </a:endParaRPr>
          </a:p>
        </p:txBody>
      </p:sp>
      <p:sp>
        <p:nvSpPr>
          <p:cNvPr id="7" name="Rectangle 6">
            <a:extLst>
              <a:ext uri="{FF2B5EF4-FFF2-40B4-BE49-F238E27FC236}">
                <a16:creationId xmlns:a16="http://schemas.microsoft.com/office/drawing/2014/main" id="{42290BCE-38DC-1D47-D687-21A9CD6E7169}"/>
              </a:ext>
            </a:extLst>
          </p:cNvPr>
          <p:cNvSpPr/>
          <p:nvPr/>
        </p:nvSpPr>
        <p:spPr>
          <a:xfrm>
            <a:off x="468593" y="4708540"/>
            <a:ext cx="1154431" cy="567082"/>
          </a:xfrm>
          <a:prstGeom prst="rect">
            <a:avLst/>
          </a:prstGeom>
          <a:solidFill>
            <a:schemeClr val="accent1"/>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i="0" dirty="0">
                <a:solidFill>
                  <a:schemeClr val="bg1"/>
                </a:solidFill>
                <a:effectLst/>
                <a:latin typeface="Arial" panose="020B0604020202020204" pitchFamily="34" charset="0"/>
                <a:cs typeface="Arial" panose="020B0604020202020204" pitchFamily="34" charset="0"/>
              </a:rPr>
              <a:t>Step 4</a:t>
            </a:r>
            <a:endParaRPr lang="en-US" sz="2400" dirty="0">
              <a:solidFill>
                <a:schemeClr val="bg1"/>
              </a:solidFill>
            </a:endParaRPr>
          </a:p>
        </p:txBody>
      </p:sp>
    </p:spTree>
    <p:extLst>
      <p:ext uri="{BB962C8B-B14F-4D97-AF65-F5344CB8AC3E}">
        <p14:creationId xmlns:p14="http://schemas.microsoft.com/office/powerpoint/2010/main" val="3764645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BB7A-9AF9-AC97-E104-7481419696C0}"/>
              </a:ext>
            </a:extLst>
          </p:cNvPr>
          <p:cNvSpPr>
            <a:spLocks noGrp="1"/>
          </p:cNvSpPr>
          <p:nvPr>
            <p:ph type="title"/>
          </p:nvPr>
        </p:nvSpPr>
        <p:spPr/>
        <p:txBody>
          <a:bodyPr/>
          <a:lstStyle/>
          <a:p>
            <a:r>
              <a:rPr lang="en-US" dirty="0"/>
              <a:t>The DATA</a:t>
            </a:r>
          </a:p>
        </p:txBody>
      </p:sp>
    </p:spTree>
    <p:extLst>
      <p:ext uri="{BB962C8B-B14F-4D97-AF65-F5344CB8AC3E}">
        <p14:creationId xmlns:p14="http://schemas.microsoft.com/office/powerpoint/2010/main" val="2530007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409A5662-5320-144C-065F-6954226F9C50}"/>
              </a:ext>
            </a:extLst>
          </p:cNvPr>
          <p:cNvSpPr txBox="1"/>
          <p:nvPr/>
        </p:nvSpPr>
        <p:spPr>
          <a:xfrm>
            <a:off x="1451579" y="804519"/>
            <a:ext cx="9603275" cy="1049235"/>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200" cap="all" dirty="0">
                <a:latin typeface="Arial" panose="020B0604020202020204" pitchFamily="34" charset="0"/>
                <a:ea typeface="+mj-ea"/>
                <a:cs typeface="Arial" panose="020B0604020202020204" pitchFamily="34" charset="0"/>
              </a:rPr>
              <a:t>Our Datasets</a:t>
            </a:r>
          </a:p>
        </p:txBody>
      </p:sp>
      <p:sp>
        <p:nvSpPr>
          <p:cNvPr id="2" name="TextBox 1">
            <a:extLst>
              <a:ext uri="{FF2B5EF4-FFF2-40B4-BE49-F238E27FC236}">
                <a16:creationId xmlns:a16="http://schemas.microsoft.com/office/drawing/2014/main" id="{3F6A1277-A3ED-AE6F-AADF-A16E555558DA}"/>
              </a:ext>
            </a:extLst>
          </p:cNvPr>
          <p:cNvSpPr txBox="1"/>
          <p:nvPr/>
        </p:nvSpPr>
        <p:spPr>
          <a:xfrm>
            <a:off x="1451579" y="2015734"/>
            <a:ext cx="4526435" cy="3450613"/>
          </a:xfrm>
          <a:prstGeom prst="rect">
            <a:avLst/>
          </a:prstGeom>
        </p:spPr>
        <p:txBody>
          <a:bodyPr vert="horz" lIns="91440" tIns="45720" rIns="91440" bIns="45720" rtlCol="0" anchor="t">
            <a:normAutofit/>
          </a:bodyPr>
          <a:lstStyle/>
          <a:p>
            <a:pPr defTabSz="914400">
              <a:lnSpc>
                <a:spcPct val="110000"/>
              </a:lnSpc>
              <a:spcAft>
                <a:spcPts val="600"/>
              </a:spcAft>
              <a:buClr>
                <a:schemeClr val="accent1"/>
              </a:buClr>
              <a:buSzPct val="100000"/>
            </a:pPr>
            <a:r>
              <a:rPr lang="en-US" sz="1600" b="1" dirty="0">
                <a:latin typeface="Arial" panose="020B0604020202020204" pitchFamily="34" charset="0"/>
                <a:cs typeface="Arial" panose="020B0604020202020204" pitchFamily="34" charset="0"/>
              </a:rPr>
              <a:t>2022 real estate sales transactional data for Brooklyn NY only</a:t>
            </a:r>
          </a:p>
          <a:p>
            <a:pPr defTabSz="914400">
              <a:lnSpc>
                <a:spcPct val="110000"/>
              </a:lnSpc>
              <a:spcAft>
                <a:spcPts val="600"/>
              </a:spcAft>
              <a:buClr>
                <a:schemeClr val="accent1"/>
              </a:buClr>
              <a:buSzPct val="100000"/>
            </a:pPr>
            <a:r>
              <a:rPr lang="en-US" sz="1300" b="1" dirty="0">
                <a:latin typeface="Arial" panose="020B0604020202020204" pitchFamily="34" charset="0"/>
                <a:cs typeface="Arial" panose="020B0604020202020204" pitchFamily="34" charset="0"/>
              </a:rPr>
              <a:t>Home Sales broken down by:</a:t>
            </a:r>
          </a:p>
          <a:p>
            <a:pPr defTabSz="914400">
              <a:lnSpc>
                <a:spcPct val="110000"/>
              </a:lnSpc>
              <a:spcAft>
                <a:spcPts val="600"/>
              </a:spcAft>
              <a:buClr>
                <a:schemeClr val="accent1"/>
              </a:buClr>
              <a:buSzPct val="100000"/>
            </a:pPr>
            <a:r>
              <a:rPr lang="en-US" sz="1300" i="1" dirty="0">
                <a:latin typeface="Arial" panose="020B0604020202020204" pitchFamily="34" charset="0"/>
                <a:cs typeface="Arial" panose="020B0604020202020204" pitchFamily="34" charset="0"/>
              </a:rPr>
              <a:t>Zip, Home Type, Address, Purchase Amount, Purchase Down %, CLTV%, Owner Occupy (y/n), Listed for Sale, Purchase Date, Mortgage Tax Paid, Mansion Tax Paid</a:t>
            </a:r>
            <a:endParaRPr lang="en-US" sz="1300" dirty="0">
              <a:latin typeface="Arial" panose="020B0604020202020204" pitchFamily="34" charset="0"/>
              <a:cs typeface="Arial" panose="020B0604020202020204" pitchFamily="34" charset="0"/>
            </a:endParaRPr>
          </a:p>
          <a:p>
            <a:pPr indent="-228600" defTabSz="914400">
              <a:lnSpc>
                <a:spcPct val="110000"/>
              </a:lnSpc>
              <a:spcAft>
                <a:spcPts val="600"/>
              </a:spcAft>
              <a:buClr>
                <a:schemeClr val="accent1"/>
              </a:buClr>
              <a:buSzPct val="100000"/>
              <a:buFont typeface="Arial" panose="020B0604020202020204" pitchFamily="34" charset="0"/>
              <a:buChar char="•"/>
            </a:pPr>
            <a:endParaRPr lang="en-US" sz="1300" dirty="0">
              <a:latin typeface="Arial" panose="020B0604020202020204" pitchFamily="34" charset="0"/>
              <a:cs typeface="Arial" panose="020B0604020202020204" pitchFamily="34" charset="0"/>
            </a:endParaRPr>
          </a:p>
          <a:p>
            <a:pPr defTabSz="914400">
              <a:lnSpc>
                <a:spcPct val="110000"/>
              </a:lnSpc>
              <a:spcAft>
                <a:spcPts val="600"/>
              </a:spcAft>
              <a:buClr>
                <a:schemeClr val="accent1"/>
              </a:buClr>
              <a:buSzPct val="100000"/>
            </a:pPr>
            <a:r>
              <a:rPr lang="en-US" sz="1600" b="1" dirty="0">
                <a:latin typeface="Arial" panose="020B0604020202020204" pitchFamily="34" charset="0"/>
                <a:cs typeface="Arial" panose="020B0604020202020204" pitchFamily="34" charset="0"/>
              </a:rPr>
              <a:t>Census Bureau API Data</a:t>
            </a:r>
          </a:p>
          <a:p>
            <a:pPr defTabSz="914400">
              <a:lnSpc>
                <a:spcPct val="110000"/>
              </a:lnSpc>
              <a:spcAft>
                <a:spcPts val="600"/>
              </a:spcAft>
              <a:buClr>
                <a:schemeClr val="accent1"/>
              </a:buClr>
              <a:buSzPct val="100000"/>
            </a:pPr>
            <a:r>
              <a:rPr lang="en-US" sz="1200" b="1" dirty="0">
                <a:latin typeface="Arial" panose="020B0604020202020204" pitchFamily="34" charset="0"/>
                <a:cs typeface="Arial" panose="020B0604020202020204" pitchFamily="34" charset="0"/>
              </a:rPr>
              <a:t>Census data fields:</a:t>
            </a:r>
          </a:p>
          <a:p>
            <a:pPr defTabSz="914400">
              <a:lnSpc>
                <a:spcPct val="110000"/>
              </a:lnSpc>
              <a:spcAft>
                <a:spcPts val="600"/>
              </a:spcAft>
              <a:buClr>
                <a:schemeClr val="accent1"/>
              </a:buClr>
              <a:buSzPct val="100000"/>
            </a:pPr>
            <a:r>
              <a:rPr lang="en-US" sz="1300" i="1" dirty="0">
                <a:latin typeface="Arial" panose="020B0604020202020204" pitchFamily="34" charset="0"/>
                <a:cs typeface="Arial" panose="020B0604020202020204" pitchFamily="34" charset="0"/>
              </a:rPr>
              <a:t>Zip, Population, Median Age, Household Income, Per Capita Income, Median Gross Rent, Poverty Count, Poverty Rate</a:t>
            </a:r>
          </a:p>
          <a:p>
            <a:pPr defTabSz="914400">
              <a:lnSpc>
                <a:spcPct val="110000"/>
              </a:lnSpc>
              <a:spcAft>
                <a:spcPts val="600"/>
              </a:spcAft>
              <a:buClr>
                <a:schemeClr val="accent1"/>
              </a:buClr>
              <a:buSzPct val="100000"/>
            </a:pPr>
            <a:endParaRPr lang="en-US" sz="1300" dirty="0"/>
          </a:p>
        </p:txBody>
      </p:sp>
      <p:grpSp>
        <p:nvGrpSpPr>
          <p:cNvPr id="17" name="Group 16">
            <a:extLst>
              <a:ext uri="{FF2B5EF4-FFF2-40B4-BE49-F238E27FC236}">
                <a16:creationId xmlns:a16="http://schemas.microsoft.com/office/drawing/2014/main" id="{F7C65FA4-631C-444F-89AA-F891363CC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9823" y="2012810"/>
            <a:ext cx="4948659" cy="3453535"/>
            <a:chOff x="7807230" y="2012810"/>
            <a:chExt cx="3251252" cy="3459865"/>
          </a:xfrm>
        </p:grpSpPr>
        <p:sp>
          <p:nvSpPr>
            <p:cNvPr id="18" name="Rectangle 17">
              <a:extLst>
                <a:ext uri="{FF2B5EF4-FFF2-40B4-BE49-F238E27FC236}">
                  <a16:creationId xmlns:a16="http://schemas.microsoft.com/office/drawing/2014/main" id="{353C58CC-6818-48FD-9CE0-B43BF88B7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2694E9-2175-4647-803A-3AD63554C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chemeClr val="bg1"/>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0C3B6A80-1963-3BD8-5CA6-5FBE2DD4AD99}"/>
              </a:ext>
            </a:extLst>
          </p:cNvPr>
          <p:cNvPicPr>
            <a:picLocks noChangeAspect="1"/>
          </p:cNvPicPr>
          <p:nvPr/>
        </p:nvPicPr>
        <p:blipFill>
          <a:blip r:embed="rId3"/>
          <a:stretch>
            <a:fillRect/>
          </a:stretch>
        </p:blipFill>
        <p:spPr>
          <a:xfrm>
            <a:off x="6161904" y="3601387"/>
            <a:ext cx="4844496" cy="1537752"/>
          </a:xfrm>
          <a:prstGeom prst="rect">
            <a:avLst/>
          </a:prstGeom>
        </p:spPr>
      </p:pic>
      <p:pic>
        <p:nvPicPr>
          <p:cNvPr id="12" name="Picture 11">
            <a:extLst>
              <a:ext uri="{FF2B5EF4-FFF2-40B4-BE49-F238E27FC236}">
                <a16:creationId xmlns:a16="http://schemas.microsoft.com/office/drawing/2014/main" id="{8F974768-96A2-0681-B8F6-D4450FDC2735}"/>
              </a:ext>
            </a:extLst>
          </p:cNvPr>
          <p:cNvPicPr>
            <a:picLocks noChangeAspect="1"/>
          </p:cNvPicPr>
          <p:nvPr/>
        </p:nvPicPr>
        <p:blipFill>
          <a:blip r:embed="rId4"/>
          <a:stretch>
            <a:fillRect/>
          </a:stretch>
        </p:blipFill>
        <p:spPr>
          <a:xfrm>
            <a:off x="6207560" y="2188021"/>
            <a:ext cx="4753184" cy="1240979"/>
          </a:xfrm>
          <a:prstGeom prst="rect">
            <a:avLst/>
          </a:prstGeom>
        </p:spPr>
      </p:pic>
    </p:spTree>
    <p:extLst>
      <p:ext uri="{BB962C8B-B14F-4D97-AF65-F5344CB8AC3E}">
        <p14:creationId xmlns:p14="http://schemas.microsoft.com/office/powerpoint/2010/main" val="1594780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9A5662-5320-144C-065F-6954226F9C50}"/>
              </a:ext>
            </a:extLst>
          </p:cNvPr>
          <p:cNvSpPr txBox="1"/>
          <p:nvPr/>
        </p:nvSpPr>
        <p:spPr>
          <a:xfrm>
            <a:off x="557981" y="233536"/>
            <a:ext cx="9938746"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[PLACEHOLDER] Coverage Area Sorted By Income] </a:t>
            </a:r>
          </a:p>
        </p:txBody>
      </p:sp>
      <p:pic>
        <p:nvPicPr>
          <p:cNvPr id="6" name="Picture 5">
            <a:extLst>
              <a:ext uri="{FF2B5EF4-FFF2-40B4-BE49-F238E27FC236}">
                <a16:creationId xmlns:a16="http://schemas.microsoft.com/office/drawing/2014/main" id="{0774D105-739C-9BD5-578D-69F78F66BF50}"/>
              </a:ext>
            </a:extLst>
          </p:cNvPr>
          <p:cNvPicPr>
            <a:picLocks noChangeAspect="1"/>
          </p:cNvPicPr>
          <p:nvPr/>
        </p:nvPicPr>
        <p:blipFill>
          <a:blip r:embed="rId2"/>
          <a:stretch>
            <a:fillRect/>
          </a:stretch>
        </p:blipFill>
        <p:spPr>
          <a:xfrm>
            <a:off x="2209800" y="1658231"/>
            <a:ext cx="7772400" cy="3828197"/>
          </a:xfrm>
          <a:prstGeom prst="rect">
            <a:avLst/>
          </a:prstGeom>
        </p:spPr>
      </p:pic>
      <p:sp>
        <p:nvSpPr>
          <p:cNvPr id="7" name="TextBox 6">
            <a:extLst>
              <a:ext uri="{FF2B5EF4-FFF2-40B4-BE49-F238E27FC236}">
                <a16:creationId xmlns:a16="http://schemas.microsoft.com/office/drawing/2014/main" id="{F3CB3604-5718-C520-80A3-A2315A655512}"/>
              </a:ext>
            </a:extLst>
          </p:cNvPr>
          <p:cNvSpPr txBox="1"/>
          <p:nvPr/>
        </p:nvSpPr>
        <p:spPr>
          <a:xfrm>
            <a:off x="2209800" y="1373417"/>
            <a:ext cx="7772400" cy="369332"/>
          </a:xfrm>
          <a:prstGeom prst="rect">
            <a:avLst/>
          </a:prstGeom>
          <a:solidFill>
            <a:schemeClr val="bg1"/>
          </a:solidFill>
        </p:spPr>
        <p:txBody>
          <a:bodyPr wrap="square" rtlCol="0">
            <a:spAutoFit/>
          </a:bodyPr>
          <a:lstStyle/>
          <a:p>
            <a:pPr algn="ctr"/>
            <a:r>
              <a:rPr lang="en-US" dirty="0">
                <a:latin typeface="Arial" panose="020B0604020202020204" pitchFamily="34" charset="0"/>
                <a:cs typeface="Arial" panose="020B0604020202020204" pitchFamily="34" charset="0"/>
              </a:rPr>
              <a:t>Brooklyn NY Area Map w/ Income</a:t>
            </a:r>
          </a:p>
        </p:txBody>
      </p:sp>
      <p:sp>
        <p:nvSpPr>
          <p:cNvPr id="8" name="TextBox 7">
            <a:extLst>
              <a:ext uri="{FF2B5EF4-FFF2-40B4-BE49-F238E27FC236}">
                <a16:creationId xmlns:a16="http://schemas.microsoft.com/office/drawing/2014/main" id="{B0A978E9-CF09-252F-9665-36FCC48D6B86}"/>
              </a:ext>
            </a:extLst>
          </p:cNvPr>
          <p:cNvSpPr txBox="1"/>
          <p:nvPr/>
        </p:nvSpPr>
        <p:spPr>
          <a:xfrm>
            <a:off x="8445980" y="2091605"/>
            <a:ext cx="1976284" cy="215444"/>
          </a:xfrm>
          <a:prstGeom prst="rect">
            <a:avLst/>
          </a:prstGeom>
          <a:noFill/>
        </p:spPr>
        <p:txBody>
          <a:bodyPr wrap="square" rtlCol="0">
            <a:spAutoFit/>
          </a:bodyPr>
          <a:lstStyle/>
          <a:p>
            <a:r>
              <a:rPr lang="en-US" sz="800" dirty="0">
                <a:solidFill>
                  <a:schemeClr val="accent3"/>
                </a:solidFill>
              </a:rPr>
              <a:t>Bottom 20% Income</a:t>
            </a:r>
          </a:p>
        </p:txBody>
      </p:sp>
      <p:sp>
        <p:nvSpPr>
          <p:cNvPr id="9" name="TextBox 8">
            <a:extLst>
              <a:ext uri="{FF2B5EF4-FFF2-40B4-BE49-F238E27FC236}">
                <a16:creationId xmlns:a16="http://schemas.microsoft.com/office/drawing/2014/main" id="{6C72A242-E07C-76D6-25E2-4B02E2D40A64}"/>
              </a:ext>
            </a:extLst>
          </p:cNvPr>
          <p:cNvSpPr txBox="1"/>
          <p:nvPr/>
        </p:nvSpPr>
        <p:spPr>
          <a:xfrm>
            <a:off x="8445980" y="2245525"/>
            <a:ext cx="1976284" cy="215444"/>
          </a:xfrm>
          <a:prstGeom prst="rect">
            <a:avLst/>
          </a:prstGeom>
          <a:noFill/>
        </p:spPr>
        <p:txBody>
          <a:bodyPr wrap="square" rtlCol="0">
            <a:spAutoFit/>
          </a:bodyPr>
          <a:lstStyle/>
          <a:p>
            <a:r>
              <a:rPr lang="en-US" sz="800" dirty="0">
                <a:solidFill>
                  <a:srgbClr val="FFC000"/>
                </a:solidFill>
              </a:rPr>
              <a:t>Top 20% Income</a:t>
            </a:r>
          </a:p>
        </p:txBody>
      </p:sp>
      <p:sp>
        <p:nvSpPr>
          <p:cNvPr id="10" name="Right Arrow 9">
            <a:extLst>
              <a:ext uri="{FF2B5EF4-FFF2-40B4-BE49-F238E27FC236}">
                <a16:creationId xmlns:a16="http://schemas.microsoft.com/office/drawing/2014/main" id="{86216BA0-1777-CEA0-AA11-FBBB87343A45}"/>
              </a:ext>
            </a:extLst>
          </p:cNvPr>
          <p:cNvSpPr/>
          <p:nvPr/>
        </p:nvSpPr>
        <p:spPr>
          <a:xfrm rot="884331">
            <a:off x="4249316" y="3447155"/>
            <a:ext cx="206138" cy="100608"/>
          </a:xfrm>
          <a:prstGeom prst="rightArrow">
            <a:avLst/>
          </a:prstGeom>
          <a:solidFill>
            <a:srgbClr val="FFC000"/>
          </a:solidFill>
          <a:ln w="25400"/>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F2DEA38-D30A-7639-1FE4-D031474E5769}"/>
              </a:ext>
            </a:extLst>
          </p:cNvPr>
          <p:cNvSpPr txBox="1"/>
          <p:nvPr/>
        </p:nvSpPr>
        <p:spPr>
          <a:xfrm>
            <a:off x="9982200" y="2460969"/>
            <a:ext cx="2104104" cy="830997"/>
          </a:xfrm>
          <a:prstGeom prst="rect">
            <a:avLst/>
          </a:prstGeom>
          <a:solidFill>
            <a:schemeClr val="bg1"/>
          </a:solidFill>
        </p:spPr>
        <p:txBody>
          <a:bodyPr wrap="square" rtlCol="0">
            <a:spAutoFit/>
          </a:bodyPr>
          <a:lstStyle/>
          <a:p>
            <a:r>
              <a:rPr lang="en-US" sz="1200" u="sng" dirty="0">
                <a:latin typeface="Arial" panose="020B0604020202020204" pitchFamily="34" charset="0"/>
                <a:cs typeface="Arial" panose="020B0604020202020204" pitchFamily="34" charset="0"/>
              </a:rPr>
              <a:t>Income Ranges</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Top 20%:</a:t>
            </a:r>
          </a:p>
          <a:p>
            <a:r>
              <a:rPr lang="en-US" sz="1200" dirty="0">
                <a:latin typeface="Arial" panose="020B0604020202020204" pitchFamily="34" charset="0"/>
                <a:cs typeface="Arial" panose="020B0604020202020204" pitchFamily="34" charset="0"/>
              </a:rPr>
              <a:t>Bottom 20%:</a:t>
            </a:r>
          </a:p>
        </p:txBody>
      </p:sp>
    </p:spTree>
    <p:extLst>
      <p:ext uri="{BB962C8B-B14F-4D97-AF65-F5344CB8AC3E}">
        <p14:creationId xmlns:p14="http://schemas.microsoft.com/office/powerpoint/2010/main" val="2927809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5E119A-D810-B041-1463-D7E785161E28}"/>
              </a:ext>
            </a:extLst>
          </p:cNvPr>
          <p:cNvSpPr txBox="1"/>
          <p:nvPr/>
        </p:nvSpPr>
        <p:spPr>
          <a:xfrm>
            <a:off x="1438508" y="2442117"/>
            <a:ext cx="3834255" cy="369332"/>
          </a:xfrm>
          <a:prstGeom prst="rect">
            <a:avLst/>
          </a:prstGeom>
          <a:noFill/>
        </p:spPr>
        <p:txBody>
          <a:bodyPr wrap="none" rtlCol="0">
            <a:spAutoFit/>
          </a:bodyPr>
          <a:lstStyle/>
          <a:p>
            <a:r>
              <a:rPr lang="en-US" dirty="0"/>
              <a:t>AVERAGE MEDIAN INCOME GRAPH</a:t>
            </a:r>
          </a:p>
        </p:txBody>
      </p:sp>
      <p:sp>
        <p:nvSpPr>
          <p:cNvPr id="3" name="TextBox 2">
            <a:extLst>
              <a:ext uri="{FF2B5EF4-FFF2-40B4-BE49-F238E27FC236}">
                <a16:creationId xmlns:a16="http://schemas.microsoft.com/office/drawing/2014/main" id="{37B5FB2B-C77D-FAE3-764D-AA0E8FDEC131}"/>
              </a:ext>
            </a:extLst>
          </p:cNvPr>
          <p:cNvSpPr txBox="1"/>
          <p:nvPr/>
        </p:nvSpPr>
        <p:spPr>
          <a:xfrm>
            <a:off x="498988" y="241621"/>
            <a:ext cx="10907538"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[PLACEHOLDER] Avg income as percent of mortgage tax?</a:t>
            </a:r>
          </a:p>
        </p:txBody>
      </p:sp>
    </p:spTree>
    <p:extLst>
      <p:ext uri="{BB962C8B-B14F-4D97-AF65-F5344CB8AC3E}">
        <p14:creationId xmlns:p14="http://schemas.microsoft.com/office/powerpoint/2010/main" val="2058678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DEEA80-FBA0-F8EF-5CBD-ECB7CB9B1AE0}"/>
              </a:ext>
            </a:extLst>
          </p:cNvPr>
          <p:cNvSpPr txBox="1"/>
          <p:nvPr/>
        </p:nvSpPr>
        <p:spPr>
          <a:xfrm>
            <a:off x="178130" y="154379"/>
            <a:ext cx="8778365"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[PLACEHOLDER]</a:t>
            </a:r>
            <a:r>
              <a:rPr lang="en-US" sz="1800" b="1" i="0" u="none" strike="noStrike" dirty="0">
                <a:solidFill>
                  <a:srgbClr val="000000"/>
                </a:solidFill>
                <a:effectLst/>
                <a:latin typeface="Arial" panose="020B0604020202020204" pitchFamily="34" charset="0"/>
              </a:rPr>
              <a:t> Zip code map showing percent of sales tax paid</a:t>
            </a:r>
            <a:endParaRPr lang="en-US" dirty="0"/>
          </a:p>
        </p:txBody>
      </p:sp>
    </p:spTree>
    <p:extLst>
      <p:ext uri="{BB962C8B-B14F-4D97-AF65-F5344CB8AC3E}">
        <p14:creationId xmlns:p14="http://schemas.microsoft.com/office/powerpoint/2010/main" val="1071239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B5FB2B-C77D-FAE3-764D-AA0E8FDEC131}"/>
              </a:ext>
            </a:extLst>
          </p:cNvPr>
          <p:cNvSpPr txBox="1"/>
          <p:nvPr/>
        </p:nvSpPr>
        <p:spPr>
          <a:xfrm>
            <a:off x="498988" y="241621"/>
            <a:ext cx="10615407" cy="954107"/>
          </a:xfrm>
          <a:prstGeom prst="rect">
            <a:avLst/>
          </a:prstGeom>
          <a:noFill/>
        </p:spPr>
        <p:txBody>
          <a:bodyPr wrap="none" rtlCol="0">
            <a:spAutoFit/>
          </a:bodyPr>
          <a:lstStyle/>
          <a:p>
            <a:pPr rtl="0" fontAlgn="base">
              <a:spcBef>
                <a:spcPts val="1200"/>
              </a:spcBef>
              <a:spcAft>
                <a:spcPts val="0"/>
              </a:spcAft>
            </a:pPr>
            <a:r>
              <a:rPr lang="en-US" sz="3600" dirty="0">
                <a:solidFill>
                  <a:srgbClr val="000000"/>
                </a:solidFill>
                <a:latin typeface="Arial" panose="020B0604020202020204" pitchFamily="34" charset="0"/>
              </a:rPr>
              <a:t>[</a:t>
            </a:r>
            <a:r>
              <a:rPr lang="en-US" sz="3600" i="0" u="none" strike="noStrike" dirty="0">
                <a:solidFill>
                  <a:srgbClr val="000000"/>
                </a:solidFill>
                <a:effectLst/>
                <a:latin typeface="Arial" panose="020B0604020202020204" pitchFamily="34" charset="0"/>
              </a:rPr>
              <a:t>PLACEHOLDER] </a:t>
            </a:r>
            <a:r>
              <a:rPr lang="en-US" sz="2000" i="0" u="none" strike="noStrike" dirty="0">
                <a:solidFill>
                  <a:srgbClr val="000000"/>
                </a:solidFill>
                <a:effectLst/>
                <a:latin typeface="Arial" panose="020B0604020202020204" pitchFamily="34" charset="0"/>
              </a:rPr>
              <a:t>Brooklyn </a:t>
            </a:r>
            <a:r>
              <a:rPr lang="en-US" sz="2000" b="0" i="0" u="none" strike="noStrike" dirty="0">
                <a:solidFill>
                  <a:srgbClr val="000000"/>
                </a:solidFill>
                <a:effectLst/>
                <a:latin typeface="Arial" panose="020B0604020202020204" pitchFamily="34" charset="0"/>
              </a:rPr>
              <a:t>showing the amount borrowed by income level</a:t>
            </a:r>
          </a:p>
          <a:p>
            <a:pPr marL="742950" lvl="1" indent="-285750" rtl="0" fontAlgn="base">
              <a:spcBef>
                <a:spcPts val="0"/>
              </a:spcBef>
              <a:spcAft>
                <a:spcPts val="1200"/>
              </a:spcAft>
              <a:buFont typeface="Arial" panose="020B0604020202020204" pitchFamily="34" charset="0"/>
              <a:buChar char="•"/>
            </a:pPr>
            <a:r>
              <a:rPr lang="en-US" sz="2000" b="0" i="0" u="none" strike="noStrike" dirty="0">
                <a:solidFill>
                  <a:srgbClr val="000000"/>
                </a:solidFill>
                <a:effectLst/>
                <a:latin typeface="Arial" panose="020B0604020202020204" pitchFamily="34" charset="0"/>
              </a:rPr>
              <a:t>Total , owner occ, investor</a:t>
            </a:r>
          </a:p>
        </p:txBody>
      </p:sp>
    </p:spTree>
    <p:extLst>
      <p:ext uri="{BB962C8B-B14F-4D97-AF65-F5344CB8AC3E}">
        <p14:creationId xmlns:p14="http://schemas.microsoft.com/office/powerpoint/2010/main" val="4020774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B5FB2B-C77D-FAE3-764D-AA0E8FDEC131}"/>
              </a:ext>
            </a:extLst>
          </p:cNvPr>
          <p:cNvSpPr txBox="1"/>
          <p:nvPr/>
        </p:nvSpPr>
        <p:spPr>
          <a:xfrm>
            <a:off x="498988" y="241621"/>
            <a:ext cx="10687541" cy="954107"/>
          </a:xfrm>
          <a:prstGeom prst="rect">
            <a:avLst/>
          </a:prstGeom>
          <a:noFill/>
        </p:spPr>
        <p:txBody>
          <a:bodyPr wrap="none" rtlCol="0">
            <a:spAutoFit/>
          </a:bodyPr>
          <a:lstStyle/>
          <a:p>
            <a:pPr rtl="0" fontAlgn="base">
              <a:spcBef>
                <a:spcPts val="1200"/>
              </a:spcBef>
              <a:spcAft>
                <a:spcPts val="0"/>
              </a:spcAft>
            </a:pPr>
            <a:r>
              <a:rPr lang="en-US" sz="3600" dirty="0">
                <a:solidFill>
                  <a:srgbClr val="000000"/>
                </a:solidFill>
                <a:latin typeface="Arial" panose="020B0604020202020204" pitchFamily="34" charset="0"/>
              </a:rPr>
              <a:t>[</a:t>
            </a:r>
            <a:r>
              <a:rPr lang="en-US" sz="3600" i="0" u="none" strike="noStrike" dirty="0">
                <a:solidFill>
                  <a:srgbClr val="000000"/>
                </a:solidFill>
                <a:effectLst/>
                <a:latin typeface="Arial" panose="020B0604020202020204" pitchFamily="34" charset="0"/>
              </a:rPr>
              <a:t>PLACEHOLDER] </a:t>
            </a:r>
            <a:r>
              <a:rPr lang="en-US" sz="2000" b="1" i="0" u="none" strike="noStrike" dirty="0">
                <a:solidFill>
                  <a:srgbClr val="000000"/>
                </a:solidFill>
                <a:effectLst/>
                <a:latin typeface="Arial" panose="020B0604020202020204" pitchFamily="34" charset="0"/>
              </a:rPr>
              <a:t>Other Zips </a:t>
            </a:r>
            <a:r>
              <a:rPr lang="en-US" sz="2000" b="0" i="0" u="none" strike="noStrike" dirty="0">
                <a:solidFill>
                  <a:srgbClr val="000000"/>
                </a:solidFill>
                <a:effectLst/>
                <a:latin typeface="Arial" panose="020B0604020202020204" pitchFamily="34" charset="0"/>
              </a:rPr>
              <a:t>showing the amount borrowed by income level</a:t>
            </a:r>
          </a:p>
          <a:p>
            <a:pPr marL="742950" lvl="1" indent="-285750" rtl="0" fontAlgn="base">
              <a:spcBef>
                <a:spcPts val="0"/>
              </a:spcBef>
              <a:spcAft>
                <a:spcPts val="1200"/>
              </a:spcAft>
              <a:buFont typeface="Arial" panose="020B0604020202020204" pitchFamily="34" charset="0"/>
              <a:buChar char="•"/>
            </a:pPr>
            <a:r>
              <a:rPr lang="en-US" sz="2000" b="0" i="0" u="none" strike="noStrike" dirty="0">
                <a:solidFill>
                  <a:srgbClr val="000000"/>
                </a:solidFill>
                <a:effectLst/>
                <a:latin typeface="Arial" panose="020B0604020202020204" pitchFamily="34" charset="0"/>
              </a:rPr>
              <a:t>Total , owner occ, investor</a:t>
            </a:r>
          </a:p>
        </p:txBody>
      </p:sp>
    </p:spTree>
    <p:extLst>
      <p:ext uri="{BB962C8B-B14F-4D97-AF65-F5344CB8AC3E}">
        <p14:creationId xmlns:p14="http://schemas.microsoft.com/office/powerpoint/2010/main" val="684939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B5FB2B-C77D-FAE3-764D-AA0E8FDEC131}"/>
              </a:ext>
            </a:extLst>
          </p:cNvPr>
          <p:cNvSpPr txBox="1"/>
          <p:nvPr/>
        </p:nvSpPr>
        <p:spPr>
          <a:xfrm>
            <a:off x="498988" y="241621"/>
            <a:ext cx="6699270" cy="646331"/>
          </a:xfrm>
          <a:prstGeom prst="rect">
            <a:avLst/>
          </a:prstGeom>
          <a:noFill/>
        </p:spPr>
        <p:txBody>
          <a:bodyPr wrap="none" rtlCol="0">
            <a:spAutoFit/>
          </a:bodyPr>
          <a:lstStyle/>
          <a:p>
            <a:pPr rtl="0" fontAlgn="base">
              <a:spcBef>
                <a:spcPts val="1200"/>
              </a:spcBef>
              <a:spcAft>
                <a:spcPts val="1200"/>
              </a:spcAft>
            </a:pPr>
            <a:r>
              <a:rPr lang="en-US" sz="3600" dirty="0">
                <a:solidFill>
                  <a:srgbClr val="000000"/>
                </a:solidFill>
                <a:latin typeface="Arial" panose="020B0604020202020204" pitchFamily="34" charset="0"/>
              </a:rPr>
              <a:t>[</a:t>
            </a:r>
            <a:r>
              <a:rPr lang="en-US" sz="3600" i="0" u="none" strike="noStrike" dirty="0">
                <a:solidFill>
                  <a:srgbClr val="000000"/>
                </a:solidFill>
                <a:effectLst/>
                <a:latin typeface="Arial" panose="020B0604020202020204" pitchFamily="34" charset="0"/>
              </a:rPr>
              <a:t>PLACEHOLDER] </a:t>
            </a:r>
            <a:r>
              <a:rPr lang="en-US" sz="1800" b="1" i="0" u="none" strike="noStrike" dirty="0">
                <a:solidFill>
                  <a:srgbClr val="000000"/>
                </a:solidFill>
                <a:effectLst/>
                <a:latin typeface="Arial" panose="020B0604020202020204" pitchFamily="34" charset="0"/>
              </a:rPr>
              <a:t>Income level vs zip code</a:t>
            </a:r>
          </a:p>
        </p:txBody>
      </p:sp>
    </p:spTree>
    <p:extLst>
      <p:ext uri="{BB962C8B-B14F-4D97-AF65-F5344CB8AC3E}">
        <p14:creationId xmlns:p14="http://schemas.microsoft.com/office/powerpoint/2010/main" val="3439861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BB7A-9AF9-AC97-E104-7481419696C0}"/>
              </a:ext>
            </a:extLst>
          </p:cNvPr>
          <p:cNvSpPr>
            <a:spLocks noGrp="1"/>
          </p:cNvSpPr>
          <p:nvPr>
            <p:ph type="title"/>
          </p:nvPr>
        </p:nvSpPr>
        <p:spPr/>
        <p:txBody>
          <a:bodyPr/>
          <a:lstStyle/>
          <a:p>
            <a:r>
              <a:rPr lang="en-US" dirty="0"/>
              <a:t>Proposal</a:t>
            </a:r>
          </a:p>
        </p:txBody>
      </p:sp>
      <p:sp>
        <p:nvSpPr>
          <p:cNvPr id="3" name="Text Placeholder 2">
            <a:extLst>
              <a:ext uri="{FF2B5EF4-FFF2-40B4-BE49-F238E27FC236}">
                <a16:creationId xmlns:a16="http://schemas.microsoft.com/office/drawing/2014/main" id="{981BCB4A-A0BA-64BC-661E-0BCFD5B127E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40502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5E119A-D810-B041-1463-D7E785161E28}"/>
              </a:ext>
            </a:extLst>
          </p:cNvPr>
          <p:cNvSpPr txBox="1"/>
          <p:nvPr/>
        </p:nvSpPr>
        <p:spPr>
          <a:xfrm>
            <a:off x="332379" y="288853"/>
            <a:ext cx="11707221" cy="584775"/>
          </a:xfrm>
          <a:prstGeom prst="rect">
            <a:avLst/>
          </a:prstGeom>
          <a:solidFill>
            <a:srgbClr val="D8783B"/>
          </a:solid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AGENDA</a:t>
            </a:r>
          </a:p>
        </p:txBody>
      </p:sp>
      <p:sp>
        <p:nvSpPr>
          <p:cNvPr id="3" name="TextBox 2">
            <a:extLst>
              <a:ext uri="{FF2B5EF4-FFF2-40B4-BE49-F238E27FC236}">
                <a16:creationId xmlns:a16="http://schemas.microsoft.com/office/drawing/2014/main" id="{A05417B1-4693-A315-3902-AB845F9018BF}"/>
              </a:ext>
            </a:extLst>
          </p:cNvPr>
          <p:cNvSpPr txBox="1"/>
          <p:nvPr/>
        </p:nvSpPr>
        <p:spPr>
          <a:xfrm>
            <a:off x="332379" y="1146876"/>
            <a:ext cx="9201088" cy="452431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    Mortgage Tax Definitions</a:t>
            </a:r>
          </a:p>
          <a:p>
            <a:pPr marL="342900" indent="-342900">
              <a:buAutoNum type="arabicPeriod"/>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II.   Current Low Income vs High Income vs Greedy Investor Scenarios</a:t>
            </a:r>
          </a:p>
          <a:p>
            <a:endParaRPr lang="en-US" dirty="0">
              <a:latin typeface="Arial" panose="020B0604020202020204" pitchFamily="34" charset="0"/>
              <a:cs typeface="Arial" panose="020B0604020202020204" pitchFamily="34" charset="0"/>
            </a:endParaRPr>
          </a:p>
          <a:p>
            <a:pPr marL="400050" indent="-400050">
              <a:buAutoNum type="romanUcPeriod" startAt="3"/>
            </a:pPr>
            <a:r>
              <a:rPr lang="en-US" dirty="0">
                <a:latin typeface="Arial" panose="020B0604020202020204" pitchFamily="34" charset="0"/>
                <a:cs typeface="Arial" panose="020B0604020202020204" pitchFamily="34" charset="0"/>
              </a:rPr>
              <a:t>Hypothesis</a:t>
            </a:r>
          </a:p>
          <a:p>
            <a:pPr marL="400050" indent="-400050">
              <a:buAutoNum type="romanUcPeriod" startAt="3"/>
            </a:pPr>
            <a:endParaRPr lang="en-US" dirty="0">
              <a:latin typeface="Arial" panose="020B0604020202020204" pitchFamily="34" charset="0"/>
              <a:cs typeface="Arial" panose="020B0604020202020204" pitchFamily="34" charset="0"/>
            </a:endParaRPr>
          </a:p>
          <a:p>
            <a:pPr marL="400050" indent="-400050">
              <a:buAutoNum type="romanUcPeriod" startAt="3"/>
            </a:pPr>
            <a:r>
              <a:rPr lang="en-US" dirty="0">
                <a:latin typeface="Arial" panose="020B0604020202020204" pitchFamily="34" charset="0"/>
                <a:cs typeface="Arial" panose="020B0604020202020204" pitchFamily="34" charset="0"/>
              </a:rPr>
              <a:t>Method</a:t>
            </a:r>
          </a:p>
          <a:p>
            <a:endParaRPr lang="en-US" dirty="0">
              <a:latin typeface="Arial" panose="020B0604020202020204" pitchFamily="34" charset="0"/>
              <a:cs typeface="Arial" panose="020B0604020202020204" pitchFamily="34" charset="0"/>
            </a:endParaRPr>
          </a:p>
          <a:p>
            <a:pPr marL="400050" indent="-400050">
              <a:buAutoNum type="romanUcPeriod" startAt="3"/>
            </a:pPr>
            <a:r>
              <a:rPr lang="en-US" dirty="0">
                <a:latin typeface="Arial" panose="020B0604020202020204" pitchFamily="34" charset="0"/>
                <a:cs typeface="Arial" panose="020B0604020202020204" pitchFamily="34" charset="0"/>
              </a:rPr>
              <a:t>Data and Insights</a:t>
            </a:r>
          </a:p>
          <a:p>
            <a:pPr marL="400050" indent="-400050">
              <a:buAutoNum type="romanUcPeriod" startAt="3"/>
            </a:pPr>
            <a:endParaRPr lang="en-US" dirty="0">
              <a:latin typeface="Arial" panose="020B0604020202020204" pitchFamily="34" charset="0"/>
              <a:cs typeface="Arial" panose="020B0604020202020204" pitchFamily="34" charset="0"/>
            </a:endParaRPr>
          </a:p>
          <a:p>
            <a:pPr marL="400050" indent="-400050">
              <a:buAutoNum type="romanUcPeriod" startAt="3"/>
            </a:pPr>
            <a:r>
              <a:rPr lang="en-US" dirty="0">
                <a:latin typeface="Arial" panose="020B0604020202020204" pitchFamily="34" charset="0"/>
                <a:cs typeface="Arial" panose="020B0604020202020204" pitchFamily="34" charset="0"/>
              </a:rPr>
              <a:t>Proposal</a:t>
            </a:r>
          </a:p>
          <a:p>
            <a:pPr marL="400050" indent="-400050">
              <a:buAutoNum type="romanUcPeriod" startAt="3"/>
            </a:pPr>
            <a:endParaRPr lang="en-US" dirty="0">
              <a:latin typeface="Arial" panose="020B0604020202020204" pitchFamily="34" charset="0"/>
              <a:cs typeface="Arial" panose="020B0604020202020204" pitchFamily="34" charset="0"/>
            </a:endParaRPr>
          </a:p>
          <a:p>
            <a:pPr marL="400050" indent="-400050">
              <a:buFontTx/>
              <a:buAutoNum type="romanUcPeriod" startAt="3"/>
            </a:pPr>
            <a:r>
              <a:rPr lang="en-US" dirty="0">
                <a:latin typeface="Arial" panose="020B0604020202020204" pitchFamily="34" charset="0"/>
                <a:cs typeface="Arial" panose="020B0604020202020204" pitchFamily="34" charset="0"/>
              </a:rPr>
              <a:t>Revised Low Income vs High Income vs Greedy Investor Scenarios</a:t>
            </a:r>
          </a:p>
          <a:p>
            <a:pPr marL="400050" indent="-400050">
              <a:buFontTx/>
              <a:buAutoNum type="romanUcPeriod" startAt="3"/>
            </a:pPr>
            <a:endParaRPr lang="en-US" dirty="0">
              <a:latin typeface="Arial" panose="020B0604020202020204" pitchFamily="34" charset="0"/>
              <a:cs typeface="Arial" panose="020B0604020202020204" pitchFamily="34" charset="0"/>
            </a:endParaRPr>
          </a:p>
          <a:p>
            <a:pPr marL="400050" indent="-400050">
              <a:buAutoNum type="romanUcPeriod" startAt="3"/>
            </a:pPr>
            <a:r>
              <a:rPr lang="en-US" dirty="0">
                <a:latin typeface="Arial" panose="020B0604020202020204" pitchFamily="34" charset="0"/>
                <a:cs typeface="Arial" panose="020B0604020202020204" pitchFamily="34" charset="0"/>
              </a:rPr>
              <a:t>New Hypothetical Total Estimated Revenue</a:t>
            </a:r>
            <a:endParaRPr lang="en-US" dirty="0"/>
          </a:p>
          <a:p>
            <a:pPr marL="400050" indent="-400050">
              <a:buAutoNum type="romanUcPeriod" startAt="3"/>
            </a:pPr>
            <a:endParaRPr lang="en-US" dirty="0"/>
          </a:p>
        </p:txBody>
      </p:sp>
    </p:spTree>
    <p:extLst>
      <p:ext uri="{BB962C8B-B14F-4D97-AF65-F5344CB8AC3E}">
        <p14:creationId xmlns:p14="http://schemas.microsoft.com/office/powerpoint/2010/main" val="3182504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6951A1-91A1-2408-C59F-E62C114DE755}"/>
              </a:ext>
            </a:extLst>
          </p:cNvPr>
          <p:cNvSpPr txBox="1"/>
          <p:nvPr/>
        </p:nvSpPr>
        <p:spPr>
          <a:xfrm>
            <a:off x="498988" y="207728"/>
            <a:ext cx="6669390" cy="584775"/>
          </a:xfrm>
          <a:prstGeom prst="rect">
            <a:avLst/>
          </a:prstGeom>
          <a:solidFill>
            <a:srgbClr val="D8783B"/>
          </a:solidFill>
        </p:spPr>
        <p:txBody>
          <a:bodyPr wrap="none" rtlCol="0">
            <a:spAutoFit/>
          </a:bodyPr>
          <a:lstStyle/>
          <a:p>
            <a:r>
              <a:rPr lang="en-US" sz="3200" dirty="0">
                <a:solidFill>
                  <a:schemeClr val="bg1"/>
                </a:solidFill>
                <a:latin typeface="Arial" panose="020B0604020202020204" pitchFamily="34" charset="0"/>
                <a:cs typeface="Arial" panose="020B0604020202020204" pitchFamily="34" charset="0"/>
              </a:rPr>
              <a:t>PROPOSED NEW TAX SOLUTION</a:t>
            </a:r>
          </a:p>
        </p:txBody>
      </p:sp>
      <p:sp>
        <p:nvSpPr>
          <p:cNvPr id="3" name="TextBox 2">
            <a:extLst>
              <a:ext uri="{FF2B5EF4-FFF2-40B4-BE49-F238E27FC236}">
                <a16:creationId xmlns:a16="http://schemas.microsoft.com/office/drawing/2014/main" id="{009333BB-C2E3-30BB-1DFA-A4AAFA9F9311}"/>
              </a:ext>
            </a:extLst>
          </p:cNvPr>
          <p:cNvSpPr txBox="1"/>
          <p:nvPr/>
        </p:nvSpPr>
        <p:spPr>
          <a:xfrm>
            <a:off x="1261285" y="4697464"/>
            <a:ext cx="433253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 Mortgage Tax =  1.8%&lt;$500,000, 1.95% &gt; 500,000 </a:t>
            </a:r>
          </a:p>
        </p:txBody>
      </p:sp>
      <p:sp>
        <p:nvSpPr>
          <p:cNvPr id="4" name="TextBox 3">
            <a:extLst>
              <a:ext uri="{FF2B5EF4-FFF2-40B4-BE49-F238E27FC236}">
                <a16:creationId xmlns:a16="http://schemas.microsoft.com/office/drawing/2014/main" id="{932BAEAE-0ABF-6A30-7628-D8EBE92D1541}"/>
              </a:ext>
            </a:extLst>
          </p:cNvPr>
          <p:cNvSpPr txBox="1"/>
          <p:nvPr/>
        </p:nvSpPr>
        <p:spPr>
          <a:xfrm>
            <a:off x="7449101" y="5118078"/>
            <a:ext cx="318157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Sales Tax on Investments = 4.4357% </a:t>
            </a:r>
          </a:p>
        </p:txBody>
      </p:sp>
      <p:sp>
        <p:nvSpPr>
          <p:cNvPr id="5" name="TextBox 4">
            <a:extLst>
              <a:ext uri="{FF2B5EF4-FFF2-40B4-BE49-F238E27FC236}">
                <a16:creationId xmlns:a16="http://schemas.microsoft.com/office/drawing/2014/main" id="{D0BA480F-C147-9C3E-DDD8-A9EC8167284E}"/>
              </a:ext>
            </a:extLst>
          </p:cNvPr>
          <p:cNvSpPr txBox="1"/>
          <p:nvPr/>
        </p:nvSpPr>
        <p:spPr>
          <a:xfrm>
            <a:off x="7449101" y="4638164"/>
            <a:ext cx="4504054"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Home Sales Tax = .9% &lt;$500,000,  1.4% &gt;$1,000,000</a:t>
            </a:r>
          </a:p>
        </p:txBody>
      </p:sp>
      <p:sp>
        <p:nvSpPr>
          <p:cNvPr id="6" name="TextBox 5">
            <a:extLst>
              <a:ext uri="{FF2B5EF4-FFF2-40B4-BE49-F238E27FC236}">
                <a16:creationId xmlns:a16="http://schemas.microsoft.com/office/drawing/2014/main" id="{BEAE0FB9-0C5E-0ABA-4BF1-E58E44326283}"/>
              </a:ext>
            </a:extLst>
          </p:cNvPr>
          <p:cNvSpPr txBox="1"/>
          <p:nvPr/>
        </p:nvSpPr>
        <p:spPr>
          <a:xfrm>
            <a:off x="1344413" y="5194574"/>
            <a:ext cx="184787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Mansion Tax = 1.0% </a:t>
            </a:r>
          </a:p>
        </p:txBody>
      </p:sp>
      <p:sp>
        <p:nvSpPr>
          <p:cNvPr id="7" name="TextBox 6">
            <a:extLst>
              <a:ext uri="{FF2B5EF4-FFF2-40B4-BE49-F238E27FC236}">
                <a16:creationId xmlns:a16="http://schemas.microsoft.com/office/drawing/2014/main" id="{730439E5-1E93-9E16-C915-335F23ABDE37}"/>
              </a:ext>
            </a:extLst>
          </p:cNvPr>
          <p:cNvSpPr txBox="1"/>
          <p:nvPr/>
        </p:nvSpPr>
        <p:spPr>
          <a:xfrm>
            <a:off x="498988" y="1066271"/>
            <a:ext cx="11032612" cy="2677656"/>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To make taxes on home sales more equitable…</a:t>
            </a:r>
          </a:p>
          <a:p>
            <a:endParaRPr lang="en-US" sz="2400" dirty="0">
              <a:latin typeface="Arial" panose="020B0604020202020204" pitchFamily="34" charset="0"/>
              <a:cs typeface="Arial" panose="020B0604020202020204" pitchFamily="34" charset="0"/>
            </a:endParaRPr>
          </a:p>
          <a:p>
            <a:pPr marL="342900" indent="-342900">
              <a:buFont typeface="Wingdings" pitchFamily="2" charset="2"/>
              <a:buChar char="v"/>
            </a:pPr>
            <a:r>
              <a:rPr lang="en-US" sz="2400" b="1" dirty="0">
                <a:latin typeface="Arial" panose="020B0604020202020204" pitchFamily="34" charset="0"/>
                <a:cs typeface="Arial" panose="020B0604020202020204" pitchFamily="34" charset="0"/>
              </a:rPr>
              <a:t>We propose the mortgage tax get slashed by 50% and we instate a NEW Sales tax on ALL home sales in lieu of a Mortgage tax.</a:t>
            </a:r>
            <a:endParaRPr lang="en-US" sz="2400" dirty="0">
              <a:latin typeface="Arial" panose="020B0604020202020204" pitchFamily="34" charset="0"/>
              <a:cs typeface="Arial" panose="020B0604020202020204" pitchFamily="34" charset="0"/>
            </a:endParaRPr>
          </a:p>
          <a:p>
            <a:pPr marL="342900" indent="-342900">
              <a:buFont typeface="Wingdings" pitchFamily="2" charset="2"/>
              <a:buChar char="v"/>
            </a:pPr>
            <a:r>
              <a:rPr lang="en-US" sz="2400" dirty="0">
                <a:latin typeface="Arial" panose="020B0604020202020204" pitchFamily="34" charset="0"/>
                <a:cs typeface="Arial" panose="020B0604020202020204" pitchFamily="34" charset="0"/>
              </a:rPr>
              <a:t>We would </a:t>
            </a:r>
            <a:r>
              <a:rPr lang="en-US" sz="2400" b="1" dirty="0">
                <a:latin typeface="Arial" panose="020B0604020202020204" pitchFamily="34" charset="0"/>
                <a:cs typeface="Arial" panose="020B0604020202020204" pitchFamily="34" charset="0"/>
              </a:rPr>
              <a:t>do away with the Mansion tax.</a:t>
            </a:r>
          </a:p>
          <a:p>
            <a:pPr marL="342900" indent="-342900">
              <a:buFont typeface="Wingdings" pitchFamily="2" charset="2"/>
              <a:buChar char="v"/>
            </a:pPr>
            <a:r>
              <a:rPr lang="en-US" sz="2400" dirty="0">
                <a:latin typeface="Arial" panose="020B0604020202020204" pitchFamily="34" charset="0"/>
                <a:cs typeface="Arial" panose="020B0604020202020204" pitchFamily="34" charset="0"/>
              </a:rPr>
              <a:t>For the corporation/ investor population, </a:t>
            </a:r>
            <a:r>
              <a:rPr lang="en-US" sz="2400" b="1" dirty="0">
                <a:latin typeface="Arial" panose="020B0604020202020204" pitchFamily="34" charset="0"/>
                <a:cs typeface="Arial" panose="020B0604020202020204" pitchFamily="34" charset="0"/>
              </a:rPr>
              <a:t>we would create an Investment tax of 4.4357%.</a:t>
            </a:r>
          </a:p>
        </p:txBody>
      </p:sp>
      <p:sp>
        <p:nvSpPr>
          <p:cNvPr id="8" name="TextBox 7">
            <a:extLst>
              <a:ext uri="{FF2B5EF4-FFF2-40B4-BE49-F238E27FC236}">
                <a16:creationId xmlns:a16="http://schemas.microsoft.com/office/drawing/2014/main" id="{086D89F0-E609-8984-C2F4-9063B550431D}"/>
              </a:ext>
            </a:extLst>
          </p:cNvPr>
          <p:cNvSpPr txBox="1"/>
          <p:nvPr/>
        </p:nvSpPr>
        <p:spPr>
          <a:xfrm>
            <a:off x="1435869" y="3980896"/>
            <a:ext cx="1110472" cy="584775"/>
          </a:xfrm>
          <a:prstGeom prst="rect">
            <a:avLst/>
          </a:prstGeom>
          <a:solidFill>
            <a:schemeClr val="bg1"/>
          </a:solidFill>
        </p:spPr>
        <p:txBody>
          <a:bodyPr wrap="square" rtlCol="0">
            <a:spAutoFit/>
          </a:bodyPr>
          <a:lstStyle/>
          <a:p>
            <a:r>
              <a:rPr lang="en-US" sz="3200" dirty="0">
                <a:latin typeface="Chalkduster" panose="03050602040202020205" pitchFamily="66" charset="77"/>
              </a:rPr>
              <a:t>OLD</a:t>
            </a:r>
          </a:p>
        </p:txBody>
      </p:sp>
      <p:sp>
        <p:nvSpPr>
          <p:cNvPr id="9" name="TextBox 8">
            <a:extLst>
              <a:ext uri="{FF2B5EF4-FFF2-40B4-BE49-F238E27FC236}">
                <a16:creationId xmlns:a16="http://schemas.microsoft.com/office/drawing/2014/main" id="{2865769D-6E7A-B81B-1C44-8E9C55FE9A8B}"/>
              </a:ext>
            </a:extLst>
          </p:cNvPr>
          <p:cNvSpPr txBox="1"/>
          <p:nvPr/>
        </p:nvSpPr>
        <p:spPr>
          <a:xfrm>
            <a:off x="7544103" y="3980896"/>
            <a:ext cx="1292971" cy="584775"/>
          </a:xfrm>
          <a:prstGeom prst="rect">
            <a:avLst/>
          </a:prstGeom>
          <a:solidFill>
            <a:schemeClr val="bg1"/>
          </a:solidFill>
        </p:spPr>
        <p:txBody>
          <a:bodyPr wrap="square" rtlCol="0">
            <a:spAutoFit/>
          </a:bodyPr>
          <a:lstStyle/>
          <a:p>
            <a:r>
              <a:rPr lang="en-US" sz="3200" dirty="0">
                <a:solidFill>
                  <a:srgbClr val="00B050"/>
                </a:solidFill>
                <a:latin typeface="Chalkduster" panose="03050602040202020205" pitchFamily="66" charset="77"/>
              </a:rPr>
              <a:t>NEW</a:t>
            </a:r>
          </a:p>
        </p:txBody>
      </p:sp>
    </p:spTree>
    <p:extLst>
      <p:ext uri="{BB962C8B-B14F-4D97-AF65-F5344CB8AC3E}">
        <p14:creationId xmlns:p14="http://schemas.microsoft.com/office/powerpoint/2010/main" val="1717959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62C8C-71A4-0809-09B3-9523C24CBEF4}"/>
              </a:ext>
            </a:extLst>
          </p:cNvPr>
          <p:cNvSpPr>
            <a:spLocks noGrp="1"/>
          </p:cNvSpPr>
          <p:nvPr>
            <p:ph type="title"/>
          </p:nvPr>
        </p:nvSpPr>
        <p:spPr>
          <a:xfrm>
            <a:off x="390015" y="265006"/>
            <a:ext cx="12344399" cy="948690"/>
          </a:xfrm>
        </p:spPr>
        <p:txBody>
          <a:bodyPr>
            <a:normAutofit/>
          </a:bodyPr>
          <a:lstStyle/>
          <a:p>
            <a:r>
              <a:rPr lang="en-US" dirty="0">
                <a:latin typeface="Arial" panose="020B0604020202020204" pitchFamily="34" charset="0"/>
                <a:cs typeface="Arial" panose="020B0604020202020204" pitchFamily="34" charset="0"/>
              </a:rPr>
              <a:t>HOW DOES THE NEW TAX AFFECT buyers?</a:t>
            </a:r>
          </a:p>
        </p:txBody>
      </p:sp>
      <p:sp>
        <p:nvSpPr>
          <p:cNvPr id="7" name="TextBox 6">
            <a:extLst>
              <a:ext uri="{FF2B5EF4-FFF2-40B4-BE49-F238E27FC236}">
                <a16:creationId xmlns:a16="http://schemas.microsoft.com/office/drawing/2014/main" id="{D976907B-4E14-94AD-8BC2-820168B14C0A}"/>
              </a:ext>
            </a:extLst>
          </p:cNvPr>
          <p:cNvSpPr txBox="1"/>
          <p:nvPr/>
        </p:nvSpPr>
        <p:spPr>
          <a:xfrm>
            <a:off x="4969721" y="3136738"/>
            <a:ext cx="408687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Susan, 30 </a:t>
            </a:r>
            <a:r>
              <a:rPr lang="en-US" sz="1400" dirty="0" err="1">
                <a:latin typeface="Arial" panose="020B0604020202020204" pitchFamily="34" charset="0"/>
                <a:cs typeface="Arial" panose="020B0604020202020204" pitchFamily="34" charset="0"/>
              </a:rPr>
              <a:t>yrs</a:t>
            </a:r>
            <a:r>
              <a:rPr lang="en-US" sz="1400" dirty="0">
                <a:latin typeface="Arial" panose="020B0604020202020204" pitchFamily="34" charset="0"/>
                <a:cs typeface="Arial" panose="020B0604020202020204" pitchFamily="34" charset="0"/>
              </a:rPr>
              <a:t> old, earns $55K</a:t>
            </a:r>
          </a:p>
        </p:txBody>
      </p:sp>
      <p:sp>
        <p:nvSpPr>
          <p:cNvPr id="5" name="TextBox 4">
            <a:extLst>
              <a:ext uri="{FF2B5EF4-FFF2-40B4-BE49-F238E27FC236}">
                <a16:creationId xmlns:a16="http://schemas.microsoft.com/office/drawing/2014/main" id="{711E3BA5-4A15-EC5D-E8D1-EAE836753F7B}"/>
              </a:ext>
            </a:extLst>
          </p:cNvPr>
          <p:cNvSpPr txBox="1"/>
          <p:nvPr/>
        </p:nvSpPr>
        <p:spPr>
          <a:xfrm>
            <a:off x="8847789" y="3112568"/>
            <a:ext cx="386914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Matthew, 37 </a:t>
            </a:r>
            <a:r>
              <a:rPr lang="en-US" sz="1400" dirty="0" err="1">
                <a:latin typeface="Arial" panose="020B0604020202020204" pitchFamily="34" charset="0"/>
                <a:cs typeface="Arial" panose="020B0604020202020204" pitchFamily="34" charset="0"/>
              </a:rPr>
              <a:t>yrs</a:t>
            </a:r>
            <a:r>
              <a:rPr lang="en-US" sz="1400" dirty="0">
                <a:latin typeface="Arial" panose="020B0604020202020204" pitchFamily="34" charset="0"/>
                <a:cs typeface="Arial" panose="020B0604020202020204" pitchFamily="34" charset="0"/>
              </a:rPr>
              <a:t> old, earns $200K</a:t>
            </a:r>
          </a:p>
        </p:txBody>
      </p:sp>
      <p:pic>
        <p:nvPicPr>
          <p:cNvPr id="8" name="Picture 7" descr="Woman in business attire">
            <a:extLst>
              <a:ext uri="{FF2B5EF4-FFF2-40B4-BE49-F238E27FC236}">
                <a16:creationId xmlns:a16="http://schemas.microsoft.com/office/drawing/2014/main" id="{069B9489-57FF-D4BF-1FA9-5554CF0B4730}"/>
              </a:ext>
            </a:extLst>
          </p:cNvPr>
          <p:cNvPicPr>
            <a:picLocks noChangeAspect="1"/>
          </p:cNvPicPr>
          <p:nvPr/>
        </p:nvPicPr>
        <p:blipFill>
          <a:blip r:embed="rId2"/>
          <a:stretch>
            <a:fillRect/>
          </a:stretch>
        </p:blipFill>
        <p:spPr>
          <a:xfrm>
            <a:off x="5362835" y="1909344"/>
            <a:ext cx="1842052" cy="1228035"/>
          </a:xfrm>
          <a:prstGeom prst="rect">
            <a:avLst/>
          </a:prstGeom>
          <a:ln w="28575">
            <a:solidFill>
              <a:schemeClr val="tx1"/>
            </a:solidFill>
          </a:ln>
        </p:spPr>
      </p:pic>
      <p:pic>
        <p:nvPicPr>
          <p:cNvPr id="22" name="Picture 21" descr="Man with curly hair">
            <a:extLst>
              <a:ext uri="{FF2B5EF4-FFF2-40B4-BE49-F238E27FC236}">
                <a16:creationId xmlns:a16="http://schemas.microsoft.com/office/drawing/2014/main" id="{AB4C9D52-8A19-F234-FD89-F6C817C88E77}"/>
              </a:ext>
            </a:extLst>
          </p:cNvPr>
          <p:cNvPicPr>
            <a:picLocks noChangeAspect="1"/>
          </p:cNvPicPr>
          <p:nvPr/>
        </p:nvPicPr>
        <p:blipFill>
          <a:blip r:embed="rId3"/>
          <a:stretch>
            <a:fillRect/>
          </a:stretch>
        </p:blipFill>
        <p:spPr>
          <a:xfrm>
            <a:off x="9316035" y="1934049"/>
            <a:ext cx="1708523" cy="1139581"/>
          </a:xfrm>
          <a:prstGeom prst="rect">
            <a:avLst/>
          </a:prstGeom>
          <a:ln w="31750">
            <a:solidFill>
              <a:schemeClr val="tx1"/>
            </a:solidFill>
          </a:ln>
        </p:spPr>
      </p:pic>
      <p:sp>
        <p:nvSpPr>
          <p:cNvPr id="23" name="TextBox 22">
            <a:extLst>
              <a:ext uri="{FF2B5EF4-FFF2-40B4-BE49-F238E27FC236}">
                <a16:creationId xmlns:a16="http://schemas.microsoft.com/office/drawing/2014/main" id="{302307FD-6DFC-0CEB-A19A-54F6260FFE0C}"/>
              </a:ext>
            </a:extLst>
          </p:cNvPr>
          <p:cNvSpPr txBox="1"/>
          <p:nvPr/>
        </p:nvSpPr>
        <p:spPr>
          <a:xfrm>
            <a:off x="5125763" y="3602305"/>
            <a:ext cx="2872902" cy="1908215"/>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Home Purchase Price</a:t>
            </a:r>
            <a:r>
              <a:rPr lang="en-US" sz="1400" dirty="0">
                <a:latin typeface="Arial" panose="020B0604020202020204" pitchFamily="34" charset="0"/>
                <a:cs typeface="Arial" panose="020B0604020202020204" pitchFamily="34" charset="0"/>
              </a:rPr>
              <a:t>: $625,000</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Down Payment: </a:t>
            </a:r>
            <a:r>
              <a:rPr lang="en-US" sz="1400" dirty="0">
                <a:latin typeface="Arial" panose="020B0604020202020204" pitchFamily="34" charset="0"/>
                <a:cs typeface="Arial" panose="020B0604020202020204" pitchFamily="34" charset="0"/>
              </a:rPr>
              <a:t>$18,750 (3%)</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Mortgaged Amount:</a:t>
            </a:r>
            <a:r>
              <a:rPr lang="en-US" sz="1400" dirty="0">
                <a:latin typeface="Arial" panose="020B0604020202020204" pitchFamily="34" charset="0"/>
                <a:cs typeface="Arial" panose="020B0604020202020204" pitchFamily="34" charset="0"/>
              </a:rPr>
              <a:t> $606,250</a:t>
            </a:r>
          </a:p>
          <a:p>
            <a:endParaRPr lang="en-US" sz="1400" dirty="0">
              <a:latin typeface="Arial" panose="020B0604020202020204" pitchFamily="34" charset="0"/>
              <a:cs typeface="Arial" panose="020B0604020202020204" pitchFamily="34" charset="0"/>
            </a:endParaRPr>
          </a:p>
          <a:p>
            <a:r>
              <a:rPr lang="en-US" sz="1600" b="1" dirty="0">
                <a:highlight>
                  <a:srgbClr val="D8783B"/>
                </a:highlight>
                <a:latin typeface="Chalkboard SE" panose="03050602040202020205" pitchFamily="66" charset="77"/>
                <a:cs typeface="Arial" panose="020B0604020202020204" pitchFamily="34" charset="0"/>
              </a:rPr>
              <a:t>Sales Tax (.9%): $5,625</a:t>
            </a:r>
          </a:p>
          <a:p>
            <a:endParaRPr lang="en-US" dirty="0"/>
          </a:p>
        </p:txBody>
      </p:sp>
      <p:sp>
        <p:nvSpPr>
          <p:cNvPr id="25" name="TextBox 24">
            <a:extLst>
              <a:ext uri="{FF2B5EF4-FFF2-40B4-BE49-F238E27FC236}">
                <a16:creationId xmlns:a16="http://schemas.microsoft.com/office/drawing/2014/main" id="{A5F29F74-6763-3AEE-E0AB-76F8DDCAAC07}"/>
              </a:ext>
            </a:extLst>
          </p:cNvPr>
          <p:cNvSpPr txBox="1"/>
          <p:nvPr/>
        </p:nvSpPr>
        <p:spPr>
          <a:xfrm>
            <a:off x="9029056" y="3659376"/>
            <a:ext cx="2890535" cy="1908215"/>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Home Purchase Price: </a:t>
            </a:r>
            <a:r>
              <a:rPr lang="en-US" sz="1400" dirty="0">
                <a:latin typeface="Arial" panose="020B0604020202020204" pitchFamily="34" charset="0"/>
                <a:cs typeface="Arial" panose="020B0604020202020204" pitchFamily="34" charset="0"/>
              </a:rPr>
              <a:t>$625,000</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Down Payment</a:t>
            </a:r>
            <a:r>
              <a:rPr lang="en-US" sz="1400" dirty="0">
                <a:latin typeface="Arial" panose="020B0604020202020204" pitchFamily="34" charset="0"/>
                <a:cs typeface="Arial" panose="020B0604020202020204" pitchFamily="34" charset="0"/>
              </a:rPr>
              <a:t>:  $156,000 (25%)</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Mortgaged Amount: </a:t>
            </a:r>
            <a:r>
              <a:rPr lang="en-US" sz="1400" dirty="0">
                <a:latin typeface="Arial" panose="020B0604020202020204" pitchFamily="34" charset="0"/>
                <a:cs typeface="Arial" panose="020B0604020202020204" pitchFamily="34" charset="0"/>
              </a:rPr>
              <a:t>$ 468,000</a:t>
            </a:r>
          </a:p>
          <a:p>
            <a:endParaRPr lang="en-US" sz="1400" dirty="0">
              <a:latin typeface="Arial" panose="020B0604020202020204" pitchFamily="34" charset="0"/>
              <a:cs typeface="Arial" panose="020B0604020202020204" pitchFamily="34" charset="0"/>
            </a:endParaRPr>
          </a:p>
          <a:p>
            <a:r>
              <a:rPr lang="en-US" sz="1600" b="1" dirty="0">
                <a:highlight>
                  <a:srgbClr val="D8783B"/>
                </a:highlight>
                <a:latin typeface="Chalkboard SE" panose="03050602040202020205" pitchFamily="66" charset="77"/>
                <a:cs typeface="Arial" panose="020B0604020202020204" pitchFamily="34" charset="0"/>
              </a:rPr>
              <a:t>Sales Tax (.9%): $5,625</a:t>
            </a:r>
          </a:p>
          <a:p>
            <a:endParaRPr lang="en-US" dirty="0">
              <a:latin typeface="Arial" panose="020B0604020202020204" pitchFamily="34" charset="0"/>
              <a:cs typeface="Arial" panose="020B0604020202020204" pitchFamily="34" charset="0"/>
            </a:endParaRPr>
          </a:p>
        </p:txBody>
      </p:sp>
      <p:pic>
        <p:nvPicPr>
          <p:cNvPr id="4" name="Picture 3" descr="Middle aged man wearing glasses">
            <a:extLst>
              <a:ext uri="{FF2B5EF4-FFF2-40B4-BE49-F238E27FC236}">
                <a16:creationId xmlns:a16="http://schemas.microsoft.com/office/drawing/2014/main" id="{DCCA8981-E672-D849-2864-987A3FB6640A}"/>
              </a:ext>
            </a:extLst>
          </p:cNvPr>
          <p:cNvPicPr>
            <a:picLocks noChangeAspect="1"/>
          </p:cNvPicPr>
          <p:nvPr/>
        </p:nvPicPr>
        <p:blipFill>
          <a:blip r:embed="rId4"/>
          <a:stretch>
            <a:fillRect/>
          </a:stretch>
        </p:blipFill>
        <p:spPr>
          <a:xfrm>
            <a:off x="1409636" y="1903454"/>
            <a:ext cx="1842052" cy="1228034"/>
          </a:xfrm>
          <a:prstGeom prst="rect">
            <a:avLst/>
          </a:prstGeom>
          <a:ln w="25400">
            <a:solidFill>
              <a:schemeClr val="tx1"/>
            </a:solidFill>
          </a:ln>
        </p:spPr>
      </p:pic>
      <p:sp>
        <p:nvSpPr>
          <p:cNvPr id="6" name="TextBox 5">
            <a:extLst>
              <a:ext uri="{FF2B5EF4-FFF2-40B4-BE49-F238E27FC236}">
                <a16:creationId xmlns:a16="http://schemas.microsoft.com/office/drawing/2014/main" id="{1240EBA6-A812-7C77-7B5A-B6345C87A84F}"/>
              </a:ext>
            </a:extLst>
          </p:cNvPr>
          <p:cNvSpPr txBox="1"/>
          <p:nvPr/>
        </p:nvSpPr>
        <p:spPr>
          <a:xfrm>
            <a:off x="577209" y="3602305"/>
            <a:ext cx="4260975" cy="187743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Home Purchase Price</a:t>
            </a:r>
            <a:r>
              <a:rPr lang="en-US" sz="1400" dirty="0">
                <a:latin typeface="Arial" panose="020B0604020202020204" pitchFamily="34" charset="0"/>
                <a:cs typeface="Arial" panose="020B0604020202020204" pitchFamily="34" charset="0"/>
              </a:rPr>
              <a:t>: $625,000</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Down Payment: </a:t>
            </a:r>
            <a:r>
              <a:rPr lang="en-US" sz="1400" dirty="0">
                <a:latin typeface="Arial" panose="020B0604020202020204" pitchFamily="34" charset="0"/>
                <a:cs typeface="Arial" panose="020B0604020202020204" pitchFamily="34" charset="0"/>
              </a:rPr>
              <a:t>$625,000 (100%)</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Mortgaged Amount:</a:t>
            </a:r>
            <a:r>
              <a:rPr lang="en-US" sz="1400" dirty="0">
                <a:latin typeface="Arial" panose="020B0604020202020204" pitchFamily="34" charset="0"/>
                <a:cs typeface="Arial" panose="020B0604020202020204" pitchFamily="34" charset="0"/>
              </a:rPr>
              <a:t> $0</a:t>
            </a:r>
            <a:endParaRPr lang="en-US" sz="1400" dirty="0">
              <a:highlight>
                <a:srgbClr val="D8783B"/>
              </a:highlight>
              <a:latin typeface="Arial" panose="020B0604020202020204" pitchFamily="34" charset="0"/>
              <a:cs typeface="Arial" panose="020B0604020202020204" pitchFamily="34" charset="0"/>
            </a:endParaRPr>
          </a:p>
          <a:p>
            <a:endParaRPr lang="en-US" sz="1400" dirty="0">
              <a:highlight>
                <a:srgbClr val="D8783B"/>
              </a:highlight>
              <a:latin typeface="Arial" panose="020B0604020202020204" pitchFamily="34" charset="0"/>
              <a:cs typeface="Arial" panose="020B0604020202020204" pitchFamily="34" charset="0"/>
            </a:endParaRPr>
          </a:p>
          <a:p>
            <a:r>
              <a:rPr lang="en-US" sz="1600" b="1" dirty="0">
                <a:highlight>
                  <a:srgbClr val="D8783B"/>
                </a:highlight>
                <a:latin typeface="Chalkboard SE" panose="03050602040202020205" pitchFamily="66" charset="77"/>
                <a:cs typeface="Arial" panose="020B0604020202020204" pitchFamily="34" charset="0"/>
              </a:rPr>
              <a:t>Investment Sales Tax (4.4357%): $27,723</a:t>
            </a:r>
          </a:p>
          <a:p>
            <a:endParaRPr lang="en-US" sz="1600" dirty="0"/>
          </a:p>
        </p:txBody>
      </p:sp>
      <p:sp>
        <p:nvSpPr>
          <p:cNvPr id="10" name="TextBox 9">
            <a:extLst>
              <a:ext uri="{FF2B5EF4-FFF2-40B4-BE49-F238E27FC236}">
                <a16:creationId xmlns:a16="http://schemas.microsoft.com/office/drawing/2014/main" id="{A2A1B843-5AEA-F226-0B5D-7C775F2FCC9A}"/>
              </a:ext>
            </a:extLst>
          </p:cNvPr>
          <p:cNvSpPr txBox="1"/>
          <p:nvPr/>
        </p:nvSpPr>
        <p:spPr>
          <a:xfrm>
            <a:off x="1071099" y="3119672"/>
            <a:ext cx="6467166"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John, 50 </a:t>
            </a:r>
            <a:r>
              <a:rPr lang="en-US" sz="1400" dirty="0" err="1">
                <a:latin typeface="Arial" panose="020B0604020202020204" pitchFamily="34" charset="0"/>
                <a:cs typeface="Arial" panose="020B0604020202020204" pitchFamily="34" charset="0"/>
              </a:rPr>
              <a:t>yrs</a:t>
            </a:r>
            <a:r>
              <a:rPr lang="en-US" sz="1400" dirty="0">
                <a:latin typeface="Arial" panose="020B0604020202020204" pitchFamily="34" charset="0"/>
                <a:cs typeface="Arial" panose="020B0604020202020204" pitchFamily="34" charset="0"/>
              </a:rPr>
              <a:t> old, kingpin investor</a:t>
            </a:r>
          </a:p>
        </p:txBody>
      </p:sp>
      <p:sp>
        <p:nvSpPr>
          <p:cNvPr id="13" name="TextBox 12">
            <a:extLst>
              <a:ext uri="{FF2B5EF4-FFF2-40B4-BE49-F238E27FC236}">
                <a16:creationId xmlns:a16="http://schemas.microsoft.com/office/drawing/2014/main" id="{4F486C8A-1715-3AB8-EF67-CDE140DC7E28}"/>
              </a:ext>
            </a:extLst>
          </p:cNvPr>
          <p:cNvSpPr txBox="1"/>
          <p:nvPr/>
        </p:nvSpPr>
        <p:spPr>
          <a:xfrm>
            <a:off x="5569171" y="1481116"/>
            <a:ext cx="1429379" cy="307777"/>
          </a:xfrm>
          <a:prstGeom prst="rect">
            <a:avLst/>
          </a:prstGeom>
          <a:solidFill>
            <a:schemeClr val="bg1"/>
          </a:solidFill>
          <a:ln>
            <a:solidFill>
              <a:schemeClr val="tx1"/>
            </a:solidFill>
          </a:ln>
        </p:spPr>
        <p:txBody>
          <a:bodyPr wrap="square" rtlCol="0">
            <a:spAutoFit/>
          </a:bodyPr>
          <a:lstStyle/>
          <a:p>
            <a:r>
              <a:rPr lang="en-US" sz="1400" dirty="0">
                <a:latin typeface="Arial" panose="020B0604020202020204" pitchFamily="34" charset="0"/>
                <a:cs typeface="Arial" panose="020B0604020202020204" pitchFamily="34" charset="0"/>
              </a:rPr>
              <a:t>Lower Incomes</a:t>
            </a:r>
          </a:p>
        </p:txBody>
      </p:sp>
      <p:sp>
        <p:nvSpPr>
          <p:cNvPr id="14" name="TextBox 13">
            <a:extLst>
              <a:ext uri="{FF2B5EF4-FFF2-40B4-BE49-F238E27FC236}">
                <a16:creationId xmlns:a16="http://schemas.microsoft.com/office/drawing/2014/main" id="{413089DD-604A-6D50-E664-1360664790D7}"/>
              </a:ext>
            </a:extLst>
          </p:cNvPr>
          <p:cNvSpPr txBox="1"/>
          <p:nvPr/>
        </p:nvSpPr>
        <p:spPr>
          <a:xfrm>
            <a:off x="9352984" y="1452915"/>
            <a:ext cx="1429379" cy="307777"/>
          </a:xfrm>
          <a:prstGeom prst="rect">
            <a:avLst/>
          </a:prstGeom>
          <a:solidFill>
            <a:schemeClr val="bg1"/>
          </a:solidFill>
          <a:ln>
            <a:solidFill>
              <a:schemeClr val="tx1"/>
            </a:solidFill>
          </a:ln>
        </p:spPr>
        <p:txBody>
          <a:bodyPr wrap="square" rtlCol="0">
            <a:spAutoFit/>
          </a:bodyPr>
          <a:lstStyle/>
          <a:p>
            <a:r>
              <a:rPr lang="en-US" sz="1400" dirty="0">
                <a:latin typeface="Arial" panose="020B0604020202020204" pitchFamily="34" charset="0"/>
                <a:cs typeface="Arial" panose="020B0604020202020204" pitchFamily="34" charset="0"/>
              </a:rPr>
              <a:t>Higher Incomes</a:t>
            </a:r>
          </a:p>
        </p:txBody>
      </p:sp>
      <p:sp>
        <p:nvSpPr>
          <p:cNvPr id="15" name="TextBox 14">
            <a:extLst>
              <a:ext uri="{FF2B5EF4-FFF2-40B4-BE49-F238E27FC236}">
                <a16:creationId xmlns:a16="http://schemas.microsoft.com/office/drawing/2014/main" id="{A240D70F-6E28-F63E-540C-2C749C8ED746}"/>
              </a:ext>
            </a:extLst>
          </p:cNvPr>
          <p:cNvSpPr txBox="1"/>
          <p:nvPr/>
        </p:nvSpPr>
        <p:spPr>
          <a:xfrm>
            <a:off x="1341684" y="1481115"/>
            <a:ext cx="2044983" cy="307777"/>
          </a:xfrm>
          <a:prstGeom prst="rect">
            <a:avLst/>
          </a:prstGeom>
          <a:solidFill>
            <a:schemeClr val="bg1"/>
          </a:solidFill>
          <a:ln>
            <a:solidFill>
              <a:schemeClr val="tx1"/>
            </a:solidFill>
          </a:ln>
        </p:spPr>
        <p:txBody>
          <a:bodyPr wrap="square" rtlCol="0">
            <a:spAutoFit/>
          </a:bodyPr>
          <a:lstStyle/>
          <a:p>
            <a:r>
              <a:rPr lang="en-US" sz="1400" dirty="0">
                <a:latin typeface="Arial" panose="020B0604020202020204" pitchFamily="34" charset="0"/>
                <a:cs typeface="Arial" panose="020B0604020202020204" pitchFamily="34" charset="0"/>
              </a:rPr>
              <a:t>Investors/Corporations</a:t>
            </a:r>
          </a:p>
        </p:txBody>
      </p:sp>
    </p:spTree>
    <p:extLst>
      <p:ext uri="{BB962C8B-B14F-4D97-AF65-F5344CB8AC3E}">
        <p14:creationId xmlns:p14="http://schemas.microsoft.com/office/powerpoint/2010/main" val="220486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B5FB2B-C77D-FAE3-764D-AA0E8FDEC131}"/>
              </a:ext>
            </a:extLst>
          </p:cNvPr>
          <p:cNvSpPr txBox="1"/>
          <p:nvPr/>
        </p:nvSpPr>
        <p:spPr>
          <a:xfrm>
            <a:off x="498988" y="241621"/>
            <a:ext cx="7651967" cy="1231106"/>
          </a:xfrm>
          <a:prstGeom prst="rect">
            <a:avLst/>
          </a:prstGeom>
          <a:noFill/>
        </p:spPr>
        <p:txBody>
          <a:bodyPr wrap="none" rtlCol="0">
            <a:spAutoFit/>
          </a:bodyPr>
          <a:lstStyle/>
          <a:p>
            <a:pPr rtl="0" fontAlgn="base">
              <a:spcBef>
                <a:spcPts val="1200"/>
              </a:spcBef>
              <a:spcAft>
                <a:spcPts val="1200"/>
              </a:spcAft>
              <a:buFont typeface="Arial" panose="020B0604020202020204" pitchFamily="34" charset="0"/>
              <a:buChar char="•"/>
            </a:pPr>
            <a:r>
              <a:rPr lang="en-US" sz="3600" b="1" dirty="0">
                <a:solidFill>
                  <a:srgbClr val="000000"/>
                </a:solidFill>
                <a:latin typeface="Arial" panose="020B0604020202020204" pitchFamily="34" charset="0"/>
              </a:rPr>
              <a:t>[</a:t>
            </a:r>
            <a:r>
              <a:rPr lang="en-US" sz="3600" b="1" i="0" u="none" strike="noStrike" dirty="0">
                <a:solidFill>
                  <a:srgbClr val="000000"/>
                </a:solidFill>
                <a:effectLst/>
                <a:latin typeface="Arial" panose="020B0604020202020204" pitchFamily="34" charset="0"/>
              </a:rPr>
              <a:t>PLACEHOLDER] </a:t>
            </a:r>
            <a:r>
              <a:rPr lang="en-US" sz="1800" b="1" i="0" u="none" strike="noStrike" dirty="0">
                <a:solidFill>
                  <a:srgbClr val="000000"/>
                </a:solidFill>
                <a:effectLst/>
                <a:latin typeface="Arial" panose="020B0604020202020204" pitchFamily="34" charset="0"/>
              </a:rPr>
              <a:t>New Sales Tax vs Income level</a:t>
            </a:r>
          </a:p>
          <a:p>
            <a:pPr rtl="0" fontAlgn="base">
              <a:spcBef>
                <a:spcPts val="1200"/>
              </a:spcBef>
              <a:spcAft>
                <a:spcPts val="1200"/>
              </a:spcAft>
              <a:buFont typeface="Arial" panose="020B0604020202020204" pitchFamily="34" charset="0"/>
              <a:buChar char="•"/>
            </a:pPr>
            <a:endParaRPr lang="en-US" sz="1800" b="1"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720676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5F371C-E1BE-5F2B-4088-0E9C39F6BA0C}"/>
              </a:ext>
            </a:extLst>
          </p:cNvPr>
          <p:cNvSpPr txBox="1"/>
          <p:nvPr/>
        </p:nvSpPr>
        <p:spPr>
          <a:xfrm>
            <a:off x="376765" y="374133"/>
            <a:ext cx="10985502" cy="1077218"/>
          </a:xfrm>
          <a:prstGeom prst="rect">
            <a:avLst/>
          </a:prstGeom>
          <a:noFill/>
        </p:spPr>
        <p:txBody>
          <a:bodyPr wrap="square">
            <a:spAutoFit/>
          </a:bodyPr>
          <a:lstStyle/>
          <a:p>
            <a:r>
              <a:rPr lang="en-US" sz="3200" dirty="0">
                <a:latin typeface="Arial" panose="020B0604020202020204" pitchFamily="34" charset="0"/>
                <a:cs typeface="Arial" panose="020B0604020202020204" pitchFamily="34" charset="0"/>
              </a:rPr>
              <a:t>DOES THE SALES TAX GENERATE MORE REVENUE FOR NY? </a:t>
            </a:r>
            <a:endParaRPr lang="en-US" sz="3200" dirty="0"/>
          </a:p>
        </p:txBody>
      </p:sp>
      <p:graphicFrame>
        <p:nvGraphicFramePr>
          <p:cNvPr id="7" name="Table 6">
            <a:extLst>
              <a:ext uri="{FF2B5EF4-FFF2-40B4-BE49-F238E27FC236}">
                <a16:creationId xmlns:a16="http://schemas.microsoft.com/office/drawing/2014/main" id="{D4AEBE59-EE9E-9E01-944A-68D0ECB29000}"/>
              </a:ext>
            </a:extLst>
          </p:cNvPr>
          <p:cNvGraphicFramePr>
            <a:graphicFrameLocks noGrp="1"/>
          </p:cNvGraphicFramePr>
          <p:nvPr>
            <p:extLst>
              <p:ext uri="{D42A27DB-BD31-4B8C-83A1-F6EECF244321}">
                <p14:modId xmlns:p14="http://schemas.microsoft.com/office/powerpoint/2010/main" val="2397469649"/>
              </p:ext>
            </p:extLst>
          </p:nvPr>
        </p:nvGraphicFramePr>
        <p:xfrm>
          <a:off x="220135" y="3411736"/>
          <a:ext cx="5571065" cy="1798708"/>
        </p:xfrm>
        <a:graphic>
          <a:graphicData uri="http://schemas.openxmlformats.org/drawingml/2006/table">
            <a:tbl>
              <a:tblPr/>
              <a:tblGrid>
                <a:gridCol w="915280">
                  <a:extLst>
                    <a:ext uri="{9D8B030D-6E8A-4147-A177-3AD203B41FA5}">
                      <a16:colId xmlns:a16="http://schemas.microsoft.com/office/drawing/2014/main" val="825872264"/>
                    </a:ext>
                  </a:extLst>
                </a:gridCol>
                <a:gridCol w="1472420">
                  <a:extLst>
                    <a:ext uri="{9D8B030D-6E8A-4147-A177-3AD203B41FA5}">
                      <a16:colId xmlns:a16="http://schemas.microsoft.com/office/drawing/2014/main" val="1097976780"/>
                    </a:ext>
                  </a:extLst>
                </a:gridCol>
                <a:gridCol w="1616602">
                  <a:extLst>
                    <a:ext uri="{9D8B030D-6E8A-4147-A177-3AD203B41FA5}">
                      <a16:colId xmlns:a16="http://schemas.microsoft.com/office/drawing/2014/main" val="719930975"/>
                    </a:ext>
                  </a:extLst>
                </a:gridCol>
                <a:gridCol w="1566763">
                  <a:extLst>
                    <a:ext uri="{9D8B030D-6E8A-4147-A177-3AD203B41FA5}">
                      <a16:colId xmlns:a16="http://schemas.microsoft.com/office/drawing/2014/main" val="826091136"/>
                    </a:ext>
                  </a:extLst>
                </a:gridCol>
              </a:tblGrid>
              <a:tr h="318569">
                <a:tc>
                  <a:txBody>
                    <a:bodyPr/>
                    <a:lstStyle/>
                    <a:p>
                      <a:pPr algn="l" fontAlgn="b">
                        <a:spcBef>
                          <a:spcPts val="0"/>
                        </a:spcBef>
                        <a:spcAft>
                          <a:spcPts val="0"/>
                        </a:spcAft>
                      </a:pPr>
                      <a:r>
                        <a:rPr lang="en-US" sz="1200" b="1" i="0" u="none" strike="noStrike" dirty="0">
                          <a:solidFill>
                            <a:srgbClr val="000000"/>
                          </a:solidFill>
                          <a:effectLst/>
                          <a:latin typeface="Arial" panose="020B0604020202020204" pitchFamily="34" charset="0"/>
                        </a:rPr>
                        <a:t> </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spcBef>
                          <a:spcPts val="0"/>
                        </a:spcBef>
                        <a:spcAft>
                          <a:spcPts val="0"/>
                        </a:spcAft>
                      </a:pPr>
                      <a:r>
                        <a:rPr lang="en-US" sz="1200" b="0" i="0" u="none" strike="noStrike" dirty="0">
                          <a:solidFill>
                            <a:srgbClr val="000000"/>
                          </a:solidFill>
                          <a:effectLst/>
                          <a:latin typeface="Arial" panose="020B0604020202020204" pitchFamily="34" charset="0"/>
                        </a:rPr>
                        <a:t>Residential</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spcBef>
                          <a:spcPts val="0"/>
                        </a:spcBef>
                        <a:spcAft>
                          <a:spcPts val="0"/>
                        </a:spcAft>
                      </a:pPr>
                      <a:r>
                        <a:rPr lang="en-US" sz="1200" b="0" i="0" u="none" strike="noStrike" dirty="0">
                          <a:solidFill>
                            <a:srgbClr val="000000"/>
                          </a:solidFill>
                          <a:effectLst/>
                          <a:latin typeface="Arial" panose="020B0604020202020204" pitchFamily="34" charset="0"/>
                        </a:rPr>
                        <a:t>Investors</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spcBef>
                          <a:spcPts val="0"/>
                        </a:spcBef>
                        <a:spcAft>
                          <a:spcPts val="0"/>
                        </a:spcAft>
                      </a:pPr>
                      <a:r>
                        <a:rPr lang="en-US" sz="1200" b="1" i="0" u="none" strike="noStrike" dirty="0">
                          <a:solidFill>
                            <a:srgbClr val="000000"/>
                          </a:solidFill>
                          <a:effectLst/>
                          <a:latin typeface="Arial" panose="020B0604020202020204" pitchFamily="34" charset="0"/>
                        </a:rPr>
                        <a:t> Total</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33461610"/>
                  </a:ext>
                </a:extLst>
              </a:tr>
              <a:tr h="494860">
                <a:tc>
                  <a:txBody>
                    <a:bodyPr/>
                    <a:lstStyle/>
                    <a:p>
                      <a:pPr algn="r" fontAlgn="b">
                        <a:spcBef>
                          <a:spcPts val="0"/>
                        </a:spcBef>
                        <a:spcAft>
                          <a:spcPts val="0"/>
                        </a:spcAft>
                      </a:pPr>
                      <a:r>
                        <a:rPr lang="en-US" sz="1200" b="1" i="0" u="none" strike="noStrike" dirty="0">
                          <a:solidFill>
                            <a:srgbClr val="000000"/>
                          </a:solidFill>
                          <a:effectLst/>
                          <a:latin typeface="Arial" panose="020B0604020202020204" pitchFamily="34" charset="0"/>
                        </a:rPr>
                        <a:t>Mortgage Tax</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spcBef>
                          <a:spcPts val="0"/>
                        </a:spcBef>
                        <a:spcAft>
                          <a:spcPts val="0"/>
                        </a:spcAft>
                      </a:pPr>
                      <a:r>
                        <a:rPr lang="en-US" sz="1200" b="0" i="0" u="none" strike="noStrike" dirty="0">
                          <a:solidFill>
                            <a:srgbClr val="000000"/>
                          </a:solidFill>
                          <a:effectLst/>
                          <a:latin typeface="Arial" panose="020B0604020202020204" pitchFamily="34" charset="0"/>
                        </a:rPr>
                        <a:t> $ 95,857,551.00 </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spcBef>
                          <a:spcPts val="0"/>
                        </a:spcBef>
                        <a:spcAft>
                          <a:spcPts val="0"/>
                        </a:spcAft>
                      </a:pPr>
                      <a:r>
                        <a:rPr lang="en-US" sz="1200" b="0" i="0" u="none" strike="noStrike">
                          <a:solidFill>
                            <a:srgbClr val="000000"/>
                          </a:solidFill>
                          <a:effectLst/>
                          <a:latin typeface="Arial" panose="020B0604020202020204" pitchFamily="34" charset="0"/>
                        </a:rPr>
                        <a:t> $ 119,713,118.00 </a:t>
                      </a:r>
                      <a:endParaRPr lang="en-US" sz="1800" b="0" i="0" u="none" strike="noStrike">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spcBef>
                          <a:spcPts val="0"/>
                        </a:spcBef>
                        <a:spcAft>
                          <a:spcPts val="0"/>
                        </a:spcAft>
                      </a:pPr>
                      <a:r>
                        <a:rPr lang="en-US" sz="1200" b="0" i="0" u="none" strike="noStrike" dirty="0">
                          <a:solidFill>
                            <a:srgbClr val="000000"/>
                          </a:solidFill>
                          <a:effectLst/>
                          <a:latin typeface="Arial" panose="020B0604020202020204" pitchFamily="34" charset="0"/>
                        </a:rPr>
                        <a:t> $ 215,570,669.00 </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51500416"/>
                  </a:ext>
                </a:extLst>
              </a:tr>
              <a:tr h="494860">
                <a:tc>
                  <a:txBody>
                    <a:bodyPr/>
                    <a:lstStyle/>
                    <a:p>
                      <a:pPr algn="r" fontAlgn="b">
                        <a:spcBef>
                          <a:spcPts val="0"/>
                        </a:spcBef>
                        <a:spcAft>
                          <a:spcPts val="0"/>
                        </a:spcAft>
                      </a:pPr>
                      <a:r>
                        <a:rPr lang="en-US" sz="1200" b="1" i="0" u="none" strike="noStrike" dirty="0">
                          <a:solidFill>
                            <a:srgbClr val="000000"/>
                          </a:solidFill>
                          <a:effectLst/>
                          <a:latin typeface="Arial" panose="020B0604020202020204" pitchFamily="34" charset="0"/>
                        </a:rPr>
                        <a:t>Mansion Tax</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spcBef>
                          <a:spcPts val="0"/>
                        </a:spcBef>
                        <a:spcAft>
                          <a:spcPts val="0"/>
                        </a:spcAft>
                      </a:pPr>
                      <a:r>
                        <a:rPr lang="en-US" sz="1200" b="0" i="0" u="none" strike="noStrike" dirty="0">
                          <a:solidFill>
                            <a:srgbClr val="000000"/>
                          </a:solidFill>
                          <a:effectLst/>
                          <a:latin typeface="Arial" panose="020B0604020202020204" pitchFamily="34" charset="0"/>
                        </a:rPr>
                        <a:t> $ 76,258,944.00 </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spcBef>
                          <a:spcPts val="0"/>
                        </a:spcBef>
                        <a:spcAft>
                          <a:spcPts val="0"/>
                        </a:spcAft>
                      </a:pPr>
                      <a:r>
                        <a:rPr lang="en-US" sz="1200" b="0" i="0" u="none" strike="noStrike" dirty="0">
                          <a:solidFill>
                            <a:srgbClr val="000000"/>
                          </a:solidFill>
                          <a:effectLst/>
                          <a:latin typeface="Arial" panose="020B0604020202020204" pitchFamily="34" charset="0"/>
                        </a:rPr>
                        <a:t> $    78,907,589.00 </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spcBef>
                          <a:spcPts val="0"/>
                        </a:spcBef>
                        <a:spcAft>
                          <a:spcPts val="0"/>
                        </a:spcAft>
                      </a:pPr>
                      <a:r>
                        <a:rPr lang="en-US" sz="1200" b="0" i="0" u="none" strike="noStrike" dirty="0">
                          <a:solidFill>
                            <a:srgbClr val="000000"/>
                          </a:solidFill>
                          <a:effectLst/>
                          <a:latin typeface="Arial" panose="020B0604020202020204" pitchFamily="34" charset="0"/>
                        </a:rPr>
                        <a:t> $ 155,166,533.00 </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78806459"/>
                  </a:ext>
                </a:extLst>
              </a:tr>
              <a:tr h="490419">
                <a:tc>
                  <a:txBody>
                    <a:bodyPr/>
                    <a:lstStyle/>
                    <a:p>
                      <a:pPr algn="l" fontAlgn="b">
                        <a:spcBef>
                          <a:spcPts val="0"/>
                        </a:spcBef>
                        <a:spcAft>
                          <a:spcPts val="0"/>
                        </a:spcAft>
                      </a:pPr>
                      <a:endParaRPr lang="en-US" sz="1800" b="0" i="0" u="none" strike="noStrike">
                        <a:effectLst/>
                        <a:latin typeface="Arial" panose="020B0604020202020204" pitchFamily="34" charset="0"/>
                      </a:endParaRPr>
                    </a:p>
                  </a:txBody>
                  <a:tcPr marL="9509" marR="9509" marT="9509"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spcBef>
                          <a:spcPts val="0"/>
                        </a:spcBef>
                        <a:spcAft>
                          <a:spcPts val="0"/>
                        </a:spcAft>
                      </a:pPr>
                      <a:endParaRPr lang="en-US" sz="1800" b="0" i="0" u="none" strike="noStrike" dirty="0">
                        <a:effectLst/>
                        <a:latin typeface="Arial" panose="020B0604020202020204" pitchFamily="34" charset="0"/>
                      </a:endParaRPr>
                    </a:p>
                  </a:txBody>
                  <a:tcPr marL="9509" marR="9509" marT="9509"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spcBef>
                          <a:spcPts val="0"/>
                        </a:spcBef>
                        <a:spcAft>
                          <a:spcPts val="0"/>
                        </a:spcAft>
                      </a:pPr>
                      <a:endParaRPr lang="en-US" sz="1800" b="0" i="0" u="none" strike="noStrike">
                        <a:effectLst/>
                        <a:latin typeface="Arial" panose="020B0604020202020204" pitchFamily="34" charset="0"/>
                      </a:endParaRPr>
                    </a:p>
                  </a:txBody>
                  <a:tcPr marL="9509" marR="9509" marT="9509"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spcBef>
                          <a:spcPts val="0"/>
                        </a:spcBef>
                        <a:spcAft>
                          <a:spcPts val="0"/>
                        </a:spcAft>
                      </a:pPr>
                      <a:r>
                        <a:rPr lang="en-US" sz="1400" b="1" i="0" u="none" strike="noStrike" dirty="0">
                          <a:solidFill>
                            <a:schemeClr val="tx1"/>
                          </a:solidFill>
                          <a:effectLst/>
                          <a:latin typeface="Arial" panose="020B0604020202020204" pitchFamily="34" charset="0"/>
                        </a:rPr>
                        <a:t> $ 370,737,202.00 </a:t>
                      </a:r>
                      <a:endParaRPr lang="en-US" sz="2000" b="0" i="0" u="none" strike="noStrike" dirty="0">
                        <a:solidFill>
                          <a:schemeClr val="tx1"/>
                        </a:solidFill>
                        <a:effectLst/>
                        <a:latin typeface="Arial" panose="020B0604020202020204" pitchFamily="34" charset="0"/>
                      </a:endParaRPr>
                    </a:p>
                  </a:txBody>
                  <a:tcPr marL="9509" marR="9509" marT="9509" marB="0" anchor="b">
                    <a:lnL>
                      <a:noFill/>
                    </a:lnL>
                    <a:lnR>
                      <a:noFill/>
                    </a:lnR>
                    <a:lnT w="6350" cap="flat" cmpd="sng" algn="ctr">
                      <a:solidFill>
                        <a:srgbClr val="000000"/>
                      </a:solidFill>
                      <a:prstDash val="solid"/>
                      <a:round/>
                      <a:headEnd type="none" w="med" len="med"/>
                      <a:tailEnd type="none" w="med" len="med"/>
                    </a:lnT>
                    <a:lnB>
                      <a:noFill/>
                    </a:lnB>
                    <a:solidFill>
                      <a:srgbClr val="FFFF00"/>
                    </a:solidFill>
                  </a:tcPr>
                </a:tc>
                <a:extLst>
                  <a:ext uri="{0D108BD9-81ED-4DB2-BD59-A6C34878D82A}">
                    <a16:rowId xmlns:a16="http://schemas.microsoft.com/office/drawing/2014/main" val="201072137"/>
                  </a:ext>
                </a:extLst>
              </a:tr>
            </a:tbl>
          </a:graphicData>
        </a:graphic>
      </p:graphicFrame>
      <p:sp>
        <p:nvSpPr>
          <p:cNvPr id="8" name="TextBox 7">
            <a:extLst>
              <a:ext uri="{FF2B5EF4-FFF2-40B4-BE49-F238E27FC236}">
                <a16:creationId xmlns:a16="http://schemas.microsoft.com/office/drawing/2014/main" id="{75EBD3B3-C76A-24C9-7ED5-25C97DCA7E18}"/>
              </a:ext>
            </a:extLst>
          </p:cNvPr>
          <p:cNvSpPr txBox="1"/>
          <p:nvPr/>
        </p:nvSpPr>
        <p:spPr>
          <a:xfrm>
            <a:off x="2253728" y="2826961"/>
            <a:ext cx="1110472" cy="584775"/>
          </a:xfrm>
          <a:prstGeom prst="rect">
            <a:avLst/>
          </a:prstGeom>
          <a:solidFill>
            <a:schemeClr val="bg1"/>
          </a:solidFill>
        </p:spPr>
        <p:txBody>
          <a:bodyPr wrap="square" rtlCol="0">
            <a:spAutoFit/>
          </a:bodyPr>
          <a:lstStyle/>
          <a:p>
            <a:r>
              <a:rPr lang="en-US" sz="3200" dirty="0">
                <a:latin typeface="Chalkduster" panose="03050602040202020205" pitchFamily="66" charset="77"/>
              </a:rPr>
              <a:t>PRE</a:t>
            </a:r>
          </a:p>
        </p:txBody>
      </p:sp>
      <p:sp>
        <p:nvSpPr>
          <p:cNvPr id="9" name="TextBox 8">
            <a:extLst>
              <a:ext uri="{FF2B5EF4-FFF2-40B4-BE49-F238E27FC236}">
                <a16:creationId xmlns:a16="http://schemas.microsoft.com/office/drawing/2014/main" id="{C03619BB-1AA8-691A-82E0-318CC8EAB2DA}"/>
              </a:ext>
            </a:extLst>
          </p:cNvPr>
          <p:cNvSpPr txBox="1"/>
          <p:nvPr/>
        </p:nvSpPr>
        <p:spPr>
          <a:xfrm>
            <a:off x="8222161" y="2845943"/>
            <a:ext cx="1411806" cy="584775"/>
          </a:xfrm>
          <a:prstGeom prst="rect">
            <a:avLst/>
          </a:prstGeom>
          <a:solidFill>
            <a:schemeClr val="bg1"/>
          </a:solidFill>
        </p:spPr>
        <p:txBody>
          <a:bodyPr wrap="square" rtlCol="0">
            <a:spAutoFit/>
          </a:bodyPr>
          <a:lstStyle/>
          <a:p>
            <a:r>
              <a:rPr lang="en-US" sz="3200" dirty="0">
                <a:latin typeface="Chalkduster" panose="03050602040202020205" pitchFamily="66" charset="77"/>
              </a:rPr>
              <a:t>POST</a:t>
            </a:r>
          </a:p>
        </p:txBody>
      </p:sp>
      <p:graphicFrame>
        <p:nvGraphicFramePr>
          <p:cNvPr id="10" name="Table 9">
            <a:extLst>
              <a:ext uri="{FF2B5EF4-FFF2-40B4-BE49-F238E27FC236}">
                <a16:creationId xmlns:a16="http://schemas.microsoft.com/office/drawing/2014/main" id="{23249D8A-298A-69D6-06B5-C0D112961335}"/>
              </a:ext>
            </a:extLst>
          </p:cNvPr>
          <p:cNvGraphicFramePr>
            <a:graphicFrameLocks noGrp="1"/>
          </p:cNvGraphicFramePr>
          <p:nvPr>
            <p:extLst>
              <p:ext uri="{D42A27DB-BD31-4B8C-83A1-F6EECF244321}">
                <p14:modId xmlns:p14="http://schemas.microsoft.com/office/powerpoint/2010/main" val="359171404"/>
              </p:ext>
            </p:extLst>
          </p:nvPr>
        </p:nvGraphicFramePr>
        <p:xfrm>
          <a:off x="6199727" y="3411736"/>
          <a:ext cx="5929485" cy="445770"/>
        </p:xfrm>
        <a:graphic>
          <a:graphicData uri="http://schemas.openxmlformats.org/drawingml/2006/table">
            <a:tbl>
              <a:tblPr>
                <a:tableStyleId>{5C22544A-7EE6-4342-B048-85BDC9FD1C3A}</a:tableStyleId>
              </a:tblPr>
              <a:tblGrid>
                <a:gridCol w="1223316">
                  <a:extLst>
                    <a:ext uri="{9D8B030D-6E8A-4147-A177-3AD203B41FA5}">
                      <a16:colId xmlns:a16="http://schemas.microsoft.com/office/drawing/2014/main" val="3619942239"/>
                    </a:ext>
                  </a:extLst>
                </a:gridCol>
                <a:gridCol w="1568723">
                  <a:extLst>
                    <a:ext uri="{9D8B030D-6E8A-4147-A177-3AD203B41FA5}">
                      <a16:colId xmlns:a16="http://schemas.microsoft.com/office/drawing/2014/main" val="734848213"/>
                    </a:ext>
                  </a:extLst>
                </a:gridCol>
                <a:gridCol w="1568723">
                  <a:extLst>
                    <a:ext uri="{9D8B030D-6E8A-4147-A177-3AD203B41FA5}">
                      <a16:colId xmlns:a16="http://schemas.microsoft.com/office/drawing/2014/main" val="222753444"/>
                    </a:ext>
                  </a:extLst>
                </a:gridCol>
                <a:gridCol w="1568723">
                  <a:extLst>
                    <a:ext uri="{9D8B030D-6E8A-4147-A177-3AD203B41FA5}">
                      <a16:colId xmlns:a16="http://schemas.microsoft.com/office/drawing/2014/main" val="4244281963"/>
                    </a:ext>
                  </a:extLst>
                </a:gridCol>
              </a:tblGrid>
              <a:tr h="203200">
                <a:tc>
                  <a:txBody>
                    <a:bodyPr/>
                    <a:lstStyle/>
                    <a:p>
                      <a:pPr algn="l" fontAlgn="b"/>
                      <a:r>
                        <a:rPr lang="en-US" sz="1200" b="1" u="none" strike="noStrike" dirty="0">
                          <a:effectLst/>
                          <a:latin typeface="Arial" panose="020B0604020202020204" pitchFamily="34" charset="0"/>
                          <a:cs typeface="Arial" panose="020B0604020202020204" pitchFamily="34" charset="0"/>
                        </a:rPr>
                        <a:t> </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bg1"/>
                    </a:solidFill>
                  </a:tcPr>
                </a:tc>
                <a:tc>
                  <a:txBody>
                    <a:bodyPr/>
                    <a:lstStyle/>
                    <a:p>
                      <a:pPr algn="ctr" fontAlgn="b"/>
                      <a:r>
                        <a:rPr lang="en-US" sz="1200" u="none" strike="noStrike" dirty="0">
                          <a:effectLst/>
                          <a:latin typeface="Arial" panose="020B0604020202020204" pitchFamily="34" charset="0"/>
                          <a:cs typeface="Arial" panose="020B0604020202020204" pitchFamily="34" charset="0"/>
                        </a:rPr>
                        <a:t>Residential</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bg1"/>
                    </a:solidFill>
                  </a:tcPr>
                </a:tc>
                <a:tc>
                  <a:txBody>
                    <a:bodyPr/>
                    <a:lstStyle/>
                    <a:p>
                      <a:pPr algn="ctr" fontAlgn="b"/>
                      <a:r>
                        <a:rPr lang="en-US" sz="1200" u="none" strike="noStrike" dirty="0">
                          <a:effectLst/>
                          <a:latin typeface="Arial" panose="020B0604020202020204" pitchFamily="34" charset="0"/>
                          <a:cs typeface="Arial" panose="020B0604020202020204" pitchFamily="34" charset="0"/>
                        </a:rPr>
                        <a:t>Investors</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bg1"/>
                    </a:solidFill>
                  </a:tcPr>
                </a:tc>
                <a:tc>
                  <a:txBody>
                    <a:bodyPr/>
                    <a:lstStyle/>
                    <a:p>
                      <a:pPr algn="ctr" fontAlgn="b"/>
                      <a:r>
                        <a:rPr lang="en-US" sz="1400" b="1" u="none" strike="noStrike" dirty="0">
                          <a:effectLst/>
                          <a:latin typeface="Arial" panose="020B0604020202020204" pitchFamily="34" charset="0"/>
                          <a:cs typeface="Arial" panose="020B0604020202020204" pitchFamily="34" charset="0"/>
                        </a:rPr>
                        <a:t> Total</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rgbClr val="FFFF00"/>
                    </a:solidFill>
                  </a:tcPr>
                </a:tc>
                <a:extLst>
                  <a:ext uri="{0D108BD9-81ED-4DB2-BD59-A6C34878D82A}">
                    <a16:rowId xmlns:a16="http://schemas.microsoft.com/office/drawing/2014/main" val="1859640018"/>
                  </a:ext>
                </a:extLst>
              </a:tr>
              <a:tr h="203200">
                <a:tc>
                  <a:txBody>
                    <a:bodyPr/>
                    <a:lstStyle/>
                    <a:p>
                      <a:pPr algn="l" fontAlgn="b"/>
                      <a:r>
                        <a:rPr lang="en-US" sz="1200" b="1" u="none" strike="noStrike" dirty="0">
                          <a:effectLst/>
                          <a:latin typeface="Arial" panose="020B0604020202020204" pitchFamily="34" charset="0"/>
                          <a:cs typeface="Arial" panose="020B0604020202020204" pitchFamily="34" charset="0"/>
                        </a:rPr>
                        <a:t>Sales Tax</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bg1"/>
                    </a:solidFill>
                  </a:tcPr>
                </a:tc>
                <a:tc>
                  <a:txBody>
                    <a:bodyPr/>
                    <a:lstStyle/>
                    <a:p>
                      <a:pPr algn="r" fontAlgn="b"/>
                      <a:r>
                        <a:rPr lang="en-US" sz="1200" u="none" strike="noStrike" dirty="0">
                          <a:effectLst/>
                          <a:latin typeface="Arial" panose="020B0604020202020204" pitchFamily="34" charset="0"/>
                          <a:cs typeface="Arial" panose="020B0604020202020204" pitchFamily="34" charset="0"/>
                        </a:rPr>
                        <a:t> $ 114,342,909.00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bg1"/>
                    </a:solidFill>
                  </a:tcPr>
                </a:tc>
                <a:tc>
                  <a:txBody>
                    <a:bodyPr/>
                    <a:lstStyle/>
                    <a:p>
                      <a:pPr algn="r" fontAlgn="b"/>
                      <a:r>
                        <a:rPr lang="en-US" sz="1200" u="none" strike="noStrike" dirty="0">
                          <a:effectLst/>
                          <a:latin typeface="Arial" panose="020B0604020202020204" pitchFamily="34" charset="0"/>
                          <a:cs typeface="Arial" panose="020B0604020202020204" pitchFamily="34" charset="0"/>
                        </a:rPr>
                        <a:t>$543,095,776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chemeClr val="bg1"/>
                    </a:solidFill>
                  </a:tcPr>
                </a:tc>
                <a:tc>
                  <a:txBody>
                    <a:bodyPr/>
                    <a:lstStyle/>
                    <a:p>
                      <a:pPr algn="r" fontAlgn="b"/>
                      <a:r>
                        <a:rPr lang="en-US" sz="1400" b="1" u="none" strike="noStrike" dirty="0">
                          <a:effectLst/>
                          <a:latin typeface="Arial" panose="020B0604020202020204" pitchFamily="34" charset="0"/>
                          <a:cs typeface="Arial" panose="020B0604020202020204" pitchFamily="34" charset="0"/>
                        </a:rPr>
                        <a:t> $ 657,438,685.00 </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solidFill>
                      <a:srgbClr val="FFFF00"/>
                    </a:solidFill>
                  </a:tcPr>
                </a:tc>
                <a:extLst>
                  <a:ext uri="{0D108BD9-81ED-4DB2-BD59-A6C34878D82A}">
                    <a16:rowId xmlns:a16="http://schemas.microsoft.com/office/drawing/2014/main" val="1873562047"/>
                  </a:ext>
                </a:extLst>
              </a:tr>
            </a:tbl>
          </a:graphicData>
        </a:graphic>
      </p:graphicFrame>
      <p:sp>
        <p:nvSpPr>
          <p:cNvPr id="12" name="TextBox 11">
            <a:extLst>
              <a:ext uri="{FF2B5EF4-FFF2-40B4-BE49-F238E27FC236}">
                <a16:creationId xmlns:a16="http://schemas.microsoft.com/office/drawing/2014/main" id="{89486F8E-F666-7270-932F-BDEA930D0491}"/>
              </a:ext>
            </a:extLst>
          </p:cNvPr>
          <p:cNvSpPr txBox="1"/>
          <p:nvPr/>
        </p:nvSpPr>
        <p:spPr>
          <a:xfrm>
            <a:off x="376765" y="1836235"/>
            <a:ext cx="11752448" cy="707886"/>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Yes, assuming that home purchase behaviors will remain the same.  Based on our sample 2022 data, </a:t>
            </a:r>
          </a:p>
          <a:p>
            <a:r>
              <a:rPr lang="en-US" sz="2000" dirty="0">
                <a:latin typeface="Arial" panose="020B0604020202020204" pitchFamily="34" charset="0"/>
                <a:cs typeface="Arial" panose="020B0604020202020204" pitchFamily="34" charset="0"/>
              </a:rPr>
              <a:t>we have confidence that these revenues are realistic.</a:t>
            </a:r>
          </a:p>
        </p:txBody>
      </p:sp>
    </p:spTree>
    <p:extLst>
      <p:ext uri="{BB962C8B-B14F-4D97-AF65-F5344CB8AC3E}">
        <p14:creationId xmlns:p14="http://schemas.microsoft.com/office/powerpoint/2010/main" val="2022660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B5FB2B-C77D-FAE3-764D-AA0E8FDEC131}"/>
              </a:ext>
            </a:extLst>
          </p:cNvPr>
          <p:cNvSpPr txBox="1"/>
          <p:nvPr/>
        </p:nvSpPr>
        <p:spPr>
          <a:xfrm>
            <a:off x="498988" y="241621"/>
            <a:ext cx="10943380" cy="1231106"/>
          </a:xfrm>
          <a:prstGeom prst="rect">
            <a:avLst/>
          </a:prstGeom>
          <a:noFill/>
        </p:spPr>
        <p:txBody>
          <a:bodyPr wrap="none" rtlCol="0">
            <a:spAutoFit/>
          </a:bodyPr>
          <a:lstStyle/>
          <a:p>
            <a:pPr rtl="0" fontAlgn="base">
              <a:spcBef>
                <a:spcPts val="1200"/>
              </a:spcBef>
              <a:spcAft>
                <a:spcPts val="1200"/>
              </a:spcAft>
              <a:buFont typeface="Arial" panose="020B0604020202020204" pitchFamily="34" charset="0"/>
              <a:buChar char="•"/>
            </a:pPr>
            <a:r>
              <a:rPr lang="en-US" sz="3600" b="1" dirty="0">
                <a:solidFill>
                  <a:srgbClr val="000000"/>
                </a:solidFill>
                <a:latin typeface="Arial" panose="020B0604020202020204" pitchFamily="34" charset="0"/>
              </a:rPr>
              <a:t>[</a:t>
            </a:r>
            <a:r>
              <a:rPr lang="en-US" sz="3600" b="1" i="0" u="none" strike="noStrike" dirty="0">
                <a:solidFill>
                  <a:srgbClr val="000000"/>
                </a:solidFill>
                <a:effectLst/>
                <a:latin typeface="Arial" panose="020B0604020202020204" pitchFamily="34" charset="0"/>
              </a:rPr>
              <a:t>PLACEHOLDER]</a:t>
            </a:r>
            <a:r>
              <a:rPr lang="en-US" b="1" dirty="0">
                <a:solidFill>
                  <a:srgbClr val="000000"/>
                </a:solidFill>
                <a:latin typeface="Arial" panose="020B0604020202020204" pitchFamily="34" charset="0"/>
              </a:rPr>
              <a:t> </a:t>
            </a:r>
            <a:r>
              <a:rPr lang="en-US" sz="1800" b="1" i="0" u="none" strike="noStrike" dirty="0">
                <a:solidFill>
                  <a:srgbClr val="000000"/>
                </a:solidFill>
                <a:effectLst/>
                <a:latin typeface="Arial" panose="020B0604020202020204" pitchFamily="34" charset="0"/>
              </a:rPr>
              <a:t>Pie Chart - Total Amount Tax Collected 2022 vs New Sales Tax</a:t>
            </a:r>
          </a:p>
          <a:p>
            <a:pPr rtl="0" fontAlgn="base">
              <a:spcBef>
                <a:spcPts val="1200"/>
              </a:spcBef>
              <a:spcAft>
                <a:spcPts val="1200"/>
              </a:spcAft>
              <a:buFont typeface="Arial" panose="020B0604020202020204" pitchFamily="34" charset="0"/>
              <a:buChar char="•"/>
            </a:pPr>
            <a:endParaRPr lang="en-US" sz="1800" b="1"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1999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1102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AF0AE6-8D71-DA4A-1D86-EB6CBDCB1AB3}"/>
              </a:ext>
            </a:extLst>
          </p:cNvPr>
          <p:cNvSpPr txBox="1"/>
          <p:nvPr/>
        </p:nvSpPr>
        <p:spPr>
          <a:xfrm>
            <a:off x="4351772" y="3075057"/>
            <a:ext cx="3488455" cy="707886"/>
          </a:xfrm>
          <a:prstGeom prst="rect">
            <a:avLst/>
          </a:prstGeom>
          <a:noFill/>
        </p:spPr>
        <p:txBody>
          <a:bodyPr wrap="none" rtlCol="0">
            <a:spAutoFit/>
          </a:bodyPr>
          <a:lstStyle/>
          <a:p>
            <a:r>
              <a:rPr lang="en-US" sz="4000" dirty="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2049271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BB7A-9AF9-AC97-E104-7481419696C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Mortgage Taxes</a:t>
            </a:r>
          </a:p>
        </p:txBody>
      </p:sp>
    </p:spTree>
    <p:extLst>
      <p:ext uri="{BB962C8B-B14F-4D97-AF65-F5344CB8AC3E}">
        <p14:creationId xmlns:p14="http://schemas.microsoft.com/office/powerpoint/2010/main" val="1192085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BB7A-9AF9-AC97-E104-7481419696C0}"/>
              </a:ext>
            </a:extLst>
          </p:cNvPr>
          <p:cNvSpPr>
            <a:spLocks noGrp="1"/>
          </p:cNvSpPr>
          <p:nvPr>
            <p:ph type="title"/>
          </p:nvPr>
        </p:nvSpPr>
        <p:spPr>
          <a:xfrm>
            <a:off x="709887" y="1769728"/>
            <a:ext cx="11710218" cy="1887950"/>
          </a:xfrm>
        </p:spPr>
        <p:txBody>
          <a:bodyPr/>
          <a:lstStyle/>
          <a:p>
            <a:r>
              <a:rPr lang="en-US" dirty="0">
                <a:latin typeface="Arial" panose="020B0604020202020204" pitchFamily="34" charset="0"/>
                <a:cs typeface="Arial" panose="020B0604020202020204" pitchFamily="34" charset="0"/>
              </a:rPr>
              <a:t>Only</a:t>
            </a:r>
            <a:r>
              <a:rPr lang="en-US" sz="4400" dirty="0">
                <a:latin typeface="Arial" panose="020B0604020202020204" pitchFamily="34" charset="0"/>
                <a:cs typeface="Arial" panose="020B0604020202020204" pitchFamily="34" charset="0"/>
              </a:rPr>
              <a:t> </a:t>
            </a:r>
            <a:r>
              <a:rPr lang="en-US" sz="4400" b="1" dirty="0">
                <a:latin typeface="Arial" panose="020B0604020202020204" pitchFamily="34" charset="0"/>
                <a:cs typeface="Arial" panose="020B0604020202020204" pitchFamily="34" charset="0"/>
              </a:rPr>
              <a:t>7</a:t>
            </a:r>
            <a:r>
              <a:rPr lang="en-US" sz="44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States have a mortgage tax</a:t>
            </a:r>
          </a:p>
        </p:txBody>
      </p:sp>
      <p:sp>
        <p:nvSpPr>
          <p:cNvPr id="3" name="TextBox 2">
            <a:extLst>
              <a:ext uri="{FF2B5EF4-FFF2-40B4-BE49-F238E27FC236}">
                <a16:creationId xmlns:a16="http://schemas.microsoft.com/office/drawing/2014/main" id="{01745BB2-99B4-98FF-96EE-6C1D3A5E1E87}"/>
              </a:ext>
            </a:extLst>
          </p:cNvPr>
          <p:cNvSpPr txBox="1"/>
          <p:nvPr/>
        </p:nvSpPr>
        <p:spPr>
          <a:xfrm>
            <a:off x="709887" y="3982064"/>
            <a:ext cx="10772226" cy="461665"/>
          </a:xfrm>
          <a:prstGeom prst="rect">
            <a:avLst/>
          </a:prstGeom>
          <a:noFill/>
        </p:spPr>
        <p:txBody>
          <a:bodyPr wrap="square" rtlCol="0">
            <a:spAutoFit/>
          </a:bodyPr>
          <a:lstStyle/>
          <a:p>
            <a:r>
              <a:rPr lang="en-US" sz="2400" b="0" i="0" dirty="0">
                <a:effectLst/>
                <a:latin typeface="Arial" panose="020B0604020202020204" pitchFamily="34" charset="0"/>
                <a:cs typeface="Arial" panose="020B0604020202020204" pitchFamily="34" charset="0"/>
              </a:rPr>
              <a:t>Alabama, Florida, Kansas, Minnesota, </a:t>
            </a:r>
            <a:r>
              <a:rPr lang="en-US" sz="2400" b="1" i="0" u="sng" dirty="0">
                <a:effectLst/>
                <a:latin typeface="Arial" panose="020B0604020202020204" pitchFamily="34" charset="0"/>
                <a:cs typeface="Arial" panose="020B0604020202020204" pitchFamily="34" charset="0"/>
              </a:rPr>
              <a:t>New York</a:t>
            </a:r>
            <a:r>
              <a:rPr lang="en-US" sz="2400" b="0" i="0" dirty="0">
                <a:effectLst/>
                <a:latin typeface="Arial" panose="020B0604020202020204" pitchFamily="34" charset="0"/>
                <a:cs typeface="Arial" panose="020B0604020202020204" pitchFamily="34" charset="0"/>
              </a:rPr>
              <a:t>, Oklahoma and Tennessee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4241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62C8C-71A4-0809-09B3-9523C24CBEF4}"/>
              </a:ext>
            </a:extLst>
          </p:cNvPr>
          <p:cNvSpPr>
            <a:spLocks noGrp="1"/>
          </p:cNvSpPr>
          <p:nvPr>
            <p:ph type="title"/>
          </p:nvPr>
        </p:nvSpPr>
        <p:spPr>
          <a:xfrm>
            <a:off x="367195" y="340656"/>
            <a:ext cx="10792418" cy="948690"/>
          </a:xfrm>
        </p:spPr>
        <p:txBody>
          <a:bodyPr>
            <a:normAutofit fontScale="90000"/>
          </a:bodyPr>
          <a:lstStyle/>
          <a:p>
            <a:r>
              <a:rPr lang="en-US" sz="3600" dirty="0">
                <a:latin typeface="Arial" panose="020B0604020202020204" pitchFamily="34" charset="0"/>
                <a:cs typeface="Arial" panose="020B0604020202020204" pitchFamily="34" charset="0"/>
              </a:rPr>
              <a:t>What ARE THE home Purchase TAXES IN NY?</a:t>
            </a:r>
            <a:br>
              <a:rPr lang="en-US" sz="3600" b="1" dirty="0">
                <a:latin typeface="Arial" panose="020B0604020202020204" pitchFamily="34" charset="0"/>
                <a:cs typeface="Arial" panose="020B0604020202020204" pitchFamily="34" charset="0"/>
              </a:rPr>
            </a:br>
            <a:endParaRPr lang="en-US" b="1" dirty="0">
              <a:solidFill>
                <a:schemeClr val="tx2">
                  <a:lumMod val="75000"/>
                </a:schemeClr>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75F30E0-28B7-F44C-0DDA-257351A9DC23}"/>
              </a:ext>
            </a:extLst>
          </p:cNvPr>
          <p:cNvSpPr>
            <a:spLocks noGrp="1"/>
          </p:cNvSpPr>
          <p:nvPr>
            <p:ph idx="1"/>
          </p:nvPr>
        </p:nvSpPr>
        <p:spPr>
          <a:xfrm>
            <a:off x="367195" y="2352340"/>
            <a:ext cx="3605134" cy="2477544"/>
          </a:xfrm>
          <a:solidFill>
            <a:schemeClr val="tx1"/>
          </a:solidFill>
          <a:ln>
            <a:solidFill>
              <a:schemeClr val="tx1"/>
            </a:solidFill>
          </a:ln>
        </p:spPr>
        <p:txBody>
          <a:bodyPr>
            <a:normAutofit lnSpcReduction="10000"/>
          </a:bodyPr>
          <a:lstStyle/>
          <a:p>
            <a:pPr marL="0" indent="0" algn="ctr">
              <a:buNone/>
            </a:pPr>
            <a:r>
              <a:rPr lang="en-US" b="1" i="0" dirty="0">
                <a:solidFill>
                  <a:schemeClr val="bg1"/>
                </a:solidFill>
                <a:effectLst/>
                <a:latin typeface="Chalkduster" panose="03050602040202020205" pitchFamily="66" charset="77"/>
                <a:cs typeface="Arial" panose="020B0604020202020204" pitchFamily="34" charset="0"/>
              </a:rPr>
              <a:t>Mortgage Tax </a:t>
            </a:r>
          </a:p>
          <a:p>
            <a:pPr marL="0" indent="0" algn="ctr">
              <a:buNone/>
            </a:pPr>
            <a:endParaRPr lang="en-US" dirty="0">
              <a:solidFill>
                <a:schemeClr val="bg1"/>
              </a:solidFill>
              <a:latin typeface="Arial" panose="020B0604020202020204" pitchFamily="34" charset="0"/>
              <a:cs typeface="Arial" panose="020B0604020202020204" pitchFamily="34" charset="0"/>
            </a:endParaRPr>
          </a:p>
          <a:p>
            <a:pPr marL="0" indent="0" algn="ctr">
              <a:buNone/>
            </a:pPr>
            <a:r>
              <a:rPr lang="en-US" sz="1400" b="0" i="0" dirty="0">
                <a:solidFill>
                  <a:schemeClr val="bg1"/>
                </a:solidFill>
                <a:effectLst/>
                <a:latin typeface="Arial" panose="020B0604020202020204" pitchFamily="34" charset="0"/>
                <a:cs typeface="Arial" panose="020B0604020202020204" pitchFamily="34" charset="0"/>
              </a:rPr>
              <a:t> The tax rate in NY is </a:t>
            </a:r>
            <a:r>
              <a:rPr lang="en-US" sz="1400" b="1" i="0" dirty="0">
                <a:solidFill>
                  <a:schemeClr val="bg1"/>
                </a:solidFill>
                <a:effectLst/>
                <a:latin typeface="Arial" panose="020B0604020202020204" pitchFamily="34" charset="0"/>
                <a:cs typeface="Arial" panose="020B0604020202020204" pitchFamily="34" charset="0"/>
              </a:rPr>
              <a:t>1.8% </a:t>
            </a:r>
            <a:r>
              <a:rPr lang="en-US" sz="1400" b="0" i="0" dirty="0">
                <a:solidFill>
                  <a:schemeClr val="bg1"/>
                </a:solidFill>
                <a:effectLst/>
                <a:latin typeface="Arial" panose="020B0604020202020204" pitchFamily="34" charset="0"/>
                <a:cs typeface="Arial" panose="020B0604020202020204" pitchFamily="34" charset="0"/>
              </a:rPr>
              <a:t>on mortgaged amounts </a:t>
            </a:r>
            <a:r>
              <a:rPr lang="en-US" sz="1400" b="1" i="0" dirty="0">
                <a:solidFill>
                  <a:schemeClr val="bg1"/>
                </a:solidFill>
                <a:effectLst/>
                <a:latin typeface="Arial" panose="020B0604020202020204" pitchFamily="34" charset="0"/>
                <a:cs typeface="Arial" panose="020B0604020202020204" pitchFamily="34" charset="0"/>
              </a:rPr>
              <a:t>&lt;$500,000 </a:t>
            </a:r>
            <a:r>
              <a:rPr lang="en-US" sz="1400" b="0" i="0" dirty="0">
                <a:solidFill>
                  <a:schemeClr val="bg1"/>
                </a:solidFill>
                <a:effectLst/>
                <a:latin typeface="Arial" panose="020B0604020202020204" pitchFamily="34" charset="0"/>
                <a:cs typeface="Arial" panose="020B0604020202020204" pitchFamily="34" charset="0"/>
              </a:rPr>
              <a:t>and 1.95% on mortgages </a:t>
            </a:r>
            <a:r>
              <a:rPr lang="en-US" sz="1400" b="1" i="0" dirty="0">
                <a:solidFill>
                  <a:schemeClr val="bg1"/>
                </a:solidFill>
                <a:effectLst/>
                <a:latin typeface="Arial" panose="020B0604020202020204" pitchFamily="34" charset="0"/>
                <a:cs typeface="Arial" panose="020B0604020202020204" pitchFamily="34" charset="0"/>
              </a:rPr>
              <a:t>&gt;$500,000</a:t>
            </a:r>
            <a:endParaRPr lang="en-US" sz="1400" b="1" dirty="0">
              <a:solidFill>
                <a:schemeClr val="bg1"/>
              </a:solidFill>
              <a:latin typeface="Arial" panose="020B0604020202020204" pitchFamily="34" charset="0"/>
              <a:cs typeface="Arial" panose="020B0604020202020204" pitchFamily="34" charset="0"/>
            </a:endParaRPr>
          </a:p>
          <a:p>
            <a:pPr marL="0" indent="0" algn="ctr">
              <a:buNone/>
            </a:pPr>
            <a:endParaRPr lang="en-US" sz="1400" b="1" i="0" dirty="0">
              <a:solidFill>
                <a:schemeClr val="bg1"/>
              </a:solidFill>
              <a:effectLst/>
              <a:latin typeface="Arial" panose="020B0604020202020204" pitchFamily="34" charset="0"/>
              <a:cs typeface="Arial" panose="020B0604020202020204" pitchFamily="34" charset="0"/>
            </a:endParaRPr>
          </a:p>
          <a:p>
            <a:pPr marL="0" indent="0" algn="ctr">
              <a:buNone/>
            </a:pPr>
            <a:r>
              <a:rPr lang="en-US" sz="1400" b="1" dirty="0">
                <a:solidFill>
                  <a:schemeClr val="bg1"/>
                </a:solidFill>
                <a:latin typeface="Arial" panose="020B0604020202020204" pitchFamily="34" charset="0"/>
                <a:cs typeface="Arial" panose="020B0604020202020204" pitchFamily="34" charset="0"/>
              </a:rPr>
              <a:t>*Paid upfront at closing </a:t>
            </a:r>
            <a:endParaRPr lang="en-US" sz="1400" b="1" i="0" dirty="0">
              <a:solidFill>
                <a:schemeClr val="bg1"/>
              </a:solidFill>
              <a:effectLst/>
              <a:latin typeface="Arial" panose="020B0604020202020204" pitchFamily="34" charset="0"/>
              <a:cs typeface="Arial" panose="020B0604020202020204" pitchFamily="34" charset="0"/>
            </a:endParaRPr>
          </a:p>
        </p:txBody>
      </p:sp>
      <p:sp>
        <p:nvSpPr>
          <p:cNvPr id="4" name="Content Placeholder 2">
            <a:extLst>
              <a:ext uri="{FF2B5EF4-FFF2-40B4-BE49-F238E27FC236}">
                <a16:creationId xmlns:a16="http://schemas.microsoft.com/office/drawing/2014/main" id="{9A445846-8E3F-2A35-FC95-3CC62D4B3EDE}"/>
              </a:ext>
            </a:extLst>
          </p:cNvPr>
          <p:cNvSpPr txBox="1">
            <a:spLocks/>
          </p:cNvSpPr>
          <p:nvPr/>
        </p:nvSpPr>
        <p:spPr>
          <a:xfrm>
            <a:off x="4200630" y="2352340"/>
            <a:ext cx="3790739" cy="2477545"/>
          </a:xfrm>
          <a:prstGeom prst="rect">
            <a:avLst/>
          </a:prstGeom>
          <a:solidFill>
            <a:srgbClr val="00B050"/>
          </a:solidFill>
          <a:ln>
            <a:solidFill>
              <a:schemeClr val="tx1"/>
            </a:solidFill>
          </a:ln>
        </p:spPr>
        <p:txBody>
          <a:bodyPr vert="horz" lIns="91440" tIns="45720" rIns="91440" bIns="45720" rtlCol="0" anchor="t">
            <a:normAutofit fontScale="55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2600" b="1" dirty="0">
                <a:solidFill>
                  <a:schemeClr val="bg1"/>
                </a:solidFill>
                <a:latin typeface="Arial" panose="020B0604020202020204" pitchFamily="34" charset="0"/>
                <a:cs typeface="Arial" panose="020B0604020202020204" pitchFamily="34" charset="0"/>
              </a:rPr>
              <a:t>          </a:t>
            </a:r>
            <a:r>
              <a:rPr lang="en-US" sz="3600" b="1" dirty="0">
                <a:solidFill>
                  <a:schemeClr val="bg1"/>
                </a:solidFill>
                <a:latin typeface="Chalkduster" panose="03050602040202020205" pitchFamily="66" charset="77"/>
                <a:cs typeface="Arial" panose="020B0604020202020204" pitchFamily="34" charset="0"/>
              </a:rPr>
              <a:t>Mansion Tax </a:t>
            </a:r>
            <a:r>
              <a:rPr lang="en-US" sz="3300" b="1" dirty="0">
                <a:solidFill>
                  <a:schemeClr val="bg1"/>
                </a:solidFill>
                <a:latin typeface="Chalkduster" panose="03050602040202020205" pitchFamily="66" charset="77"/>
                <a:cs typeface="Arial" panose="020B0604020202020204" pitchFamily="34" charset="0"/>
              </a:rPr>
              <a:t>$$</a:t>
            </a:r>
          </a:p>
          <a:p>
            <a:pPr marL="0" indent="0" algn="ctr">
              <a:buNone/>
            </a:pPr>
            <a:endParaRPr lang="en-US" dirty="0">
              <a:solidFill>
                <a:schemeClr val="bg1"/>
              </a:solidFill>
              <a:latin typeface="Arial" panose="020B0604020202020204" pitchFamily="34" charset="0"/>
              <a:cs typeface="Arial" panose="020B0604020202020204" pitchFamily="34" charset="0"/>
            </a:endParaRPr>
          </a:p>
          <a:p>
            <a:pPr marL="0" indent="0" algn="ctr">
              <a:buNone/>
            </a:pPr>
            <a:endParaRPr lang="en-US" dirty="0">
              <a:solidFill>
                <a:schemeClr val="bg1"/>
              </a:solidFill>
              <a:latin typeface="Arial" panose="020B0604020202020204" pitchFamily="34" charset="0"/>
              <a:cs typeface="Arial" panose="020B0604020202020204" pitchFamily="34" charset="0"/>
            </a:endParaRPr>
          </a:p>
          <a:p>
            <a:pPr marL="0" indent="0" algn="ctr">
              <a:buNone/>
            </a:pPr>
            <a:r>
              <a:rPr lang="en-US" sz="2500" dirty="0">
                <a:solidFill>
                  <a:schemeClr val="bg1"/>
                </a:solidFill>
                <a:latin typeface="Arial" panose="020B0604020202020204" pitchFamily="34" charset="0"/>
                <a:cs typeface="Arial" panose="020B0604020202020204" pitchFamily="34" charset="0"/>
              </a:rPr>
              <a:t>There is only a sales tax on homes </a:t>
            </a:r>
            <a:r>
              <a:rPr lang="en-US" sz="2500" b="1" dirty="0">
                <a:solidFill>
                  <a:schemeClr val="bg1"/>
                </a:solidFill>
                <a:latin typeface="Arial" panose="020B0604020202020204" pitchFamily="34" charset="0"/>
                <a:cs typeface="Arial" panose="020B0604020202020204" pitchFamily="34" charset="0"/>
              </a:rPr>
              <a:t>&gt; $1,000,000 </a:t>
            </a:r>
            <a:r>
              <a:rPr lang="en-US" sz="2500" dirty="0">
                <a:solidFill>
                  <a:schemeClr val="bg1"/>
                </a:solidFill>
                <a:latin typeface="Arial" panose="020B0604020202020204" pitchFamily="34" charset="0"/>
                <a:cs typeface="Arial" panose="020B0604020202020204" pitchFamily="34" charset="0"/>
              </a:rPr>
              <a:t>and this amount is only </a:t>
            </a:r>
            <a:r>
              <a:rPr lang="en-US" sz="2500" b="1" dirty="0">
                <a:solidFill>
                  <a:schemeClr val="bg1"/>
                </a:solidFill>
                <a:latin typeface="Arial" panose="020B0604020202020204" pitchFamily="34" charset="0"/>
                <a:cs typeface="Arial" panose="020B0604020202020204" pitchFamily="34" charset="0"/>
              </a:rPr>
              <a:t>1%</a:t>
            </a:r>
          </a:p>
          <a:p>
            <a:pPr marL="0" indent="0" algn="ctr">
              <a:buNone/>
            </a:pPr>
            <a:endParaRPr lang="en-US" b="1" dirty="0">
              <a:solidFill>
                <a:schemeClr val="bg1"/>
              </a:solidFill>
              <a:latin typeface="Arial" panose="020B0604020202020204" pitchFamily="34" charset="0"/>
              <a:cs typeface="Arial" panose="020B0604020202020204" pitchFamily="34" charset="0"/>
            </a:endParaRPr>
          </a:p>
          <a:p>
            <a:pPr marL="0" indent="0" algn="ctr">
              <a:buNone/>
            </a:pPr>
            <a:endParaRPr lang="en-US" b="1" dirty="0">
              <a:solidFill>
                <a:schemeClr val="bg1"/>
              </a:solidFill>
              <a:latin typeface="Arial" panose="020B0604020202020204" pitchFamily="34" charset="0"/>
              <a:cs typeface="Arial" panose="020B0604020202020204" pitchFamily="34" charset="0"/>
            </a:endParaRPr>
          </a:p>
          <a:p>
            <a:pPr marL="0" indent="0" algn="ctr">
              <a:buNone/>
            </a:pPr>
            <a:r>
              <a:rPr lang="en-US" sz="2500" b="1" dirty="0">
                <a:solidFill>
                  <a:schemeClr val="bg1"/>
                </a:solidFill>
                <a:latin typeface="Arial" panose="020B0604020202020204" pitchFamily="34" charset="0"/>
                <a:cs typeface="Arial" panose="020B0604020202020204" pitchFamily="34" charset="0"/>
              </a:rPr>
              <a:t>*Paid upfront at closing </a:t>
            </a:r>
            <a:endParaRPr lang="en-US" sz="2500" b="1" i="0" dirty="0">
              <a:solidFill>
                <a:schemeClr val="bg1"/>
              </a:solidFill>
              <a:effectLst/>
              <a:latin typeface="Arial" panose="020B0604020202020204" pitchFamily="34" charset="0"/>
              <a:cs typeface="Arial" panose="020B0604020202020204" pitchFamily="34" charset="0"/>
            </a:endParaRPr>
          </a:p>
          <a:p>
            <a:pPr marL="0" indent="0" algn="ctr">
              <a:buNone/>
            </a:pPr>
            <a:endParaRPr lang="en-US" b="1" dirty="0">
              <a:solidFill>
                <a:schemeClr val="bg1"/>
              </a:solidFill>
              <a:latin typeface="Arial" panose="020B0604020202020204" pitchFamily="34" charset="0"/>
              <a:cs typeface="Arial" panose="020B0604020202020204" pitchFamily="34" charset="0"/>
            </a:endParaRPr>
          </a:p>
        </p:txBody>
      </p:sp>
      <p:sp>
        <p:nvSpPr>
          <p:cNvPr id="5" name="Content Placeholder 2">
            <a:extLst>
              <a:ext uri="{FF2B5EF4-FFF2-40B4-BE49-F238E27FC236}">
                <a16:creationId xmlns:a16="http://schemas.microsoft.com/office/drawing/2014/main" id="{6E22B282-BDE7-AE31-C38E-A823F10F8D4A}"/>
              </a:ext>
            </a:extLst>
          </p:cNvPr>
          <p:cNvSpPr txBox="1">
            <a:spLocks/>
          </p:cNvSpPr>
          <p:nvPr/>
        </p:nvSpPr>
        <p:spPr>
          <a:xfrm>
            <a:off x="8219670" y="2352340"/>
            <a:ext cx="3790739" cy="2477545"/>
          </a:xfrm>
          <a:prstGeom prst="rect">
            <a:avLst/>
          </a:prstGeom>
          <a:noFill/>
          <a:ln w="34925">
            <a:solidFill>
              <a:schemeClr val="tx1">
                <a:alpha val="53972"/>
              </a:schemeClr>
            </a:solidFill>
            <a:prstDash val="dash"/>
          </a:ln>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b="1" dirty="0">
                <a:solidFill>
                  <a:schemeClr val="bg1"/>
                </a:solidFill>
                <a:latin typeface="Arial" panose="020B0604020202020204" pitchFamily="34" charset="0"/>
                <a:cs typeface="Arial" panose="020B0604020202020204" pitchFamily="34" charset="0"/>
              </a:rPr>
              <a:t>      </a:t>
            </a:r>
            <a:r>
              <a:rPr lang="en-US" b="1" dirty="0">
                <a:latin typeface="Chalkduster" panose="03050602040202020205" pitchFamily="66" charset="77"/>
                <a:cs typeface="Arial" panose="020B0604020202020204" pitchFamily="34" charset="0"/>
              </a:rPr>
              <a:t>Ubiquitous Sales Tax</a:t>
            </a:r>
          </a:p>
        </p:txBody>
      </p:sp>
      <p:sp>
        <p:nvSpPr>
          <p:cNvPr id="6" name="TextBox 5">
            <a:extLst>
              <a:ext uri="{FF2B5EF4-FFF2-40B4-BE49-F238E27FC236}">
                <a16:creationId xmlns:a16="http://schemas.microsoft.com/office/drawing/2014/main" id="{28B6807D-1B32-2B16-D769-429FECA2F2DE}"/>
              </a:ext>
            </a:extLst>
          </p:cNvPr>
          <p:cNvSpPr txBox="1"/>
          <p:nvPr/>
        </p:nvSpPr>
        <p:spPr>
          <a:xfrm>
            <a:off x="9692487" y="2867837"/>
            <a:ext cx="464847" cy="1446550"/>
          </a:xfrm>
          <a:prstGeom prst="rect">
            <a:avLst/>
          </a:prstGeom>
          <a:noFill/>
        </p:spPr>
        <p:txBody>
          <a:bodyPr wrap="square" rtlCol="0">
            <a:spAutoFit/>
          </a:bodyPr>
          <a:lstStyle/>
          <a:p>
            <a:r>
              <a:rPr lang="en-US" sz="8800" dirty="0">
                <a:latin typeface="Chalkduster" panose="03050602040202020205" pitchFamily="66" charset="77"/>
                <a:cs typeface="Arial" panose="020B0604020202020204" pitchFamily="34" charset="0"/>
              </a:rPr>
              <a:t>?</a:t>
            </a:r>
          </a:p>
        </p:txBody>
      </p:sp>
      <p:sp>
        <p:nvSpPr>
          <p:cNvPr id="9" name="TextBox 8">
            <a:extLst>
              <a:ext uri="{FF2B5EF4-FFF2-40B4-BE49-F238E27FC236}">
                <a16:creationId xmlns:a16="http://schemas.microsoft.com/office/drawing/2014/main" id="{35519E06-1C8C-352F-649E-46BFF11141AD}"/>
              </a:ext>
            </a:extLst>
          </p:cNvPr>
          <p:cNvSpPr txBox="1"/>
          <p:nvPr/>
        </p:nvSpPr>
        <p:spPr>
          <a:xfrm>
            <a:off x="367195" y="353336"/>
            <a:ext cx="11367599" cy="923330"/>
          </a:xfrm>
          <a:prstGeom prst="rect">
            <a:avLst/>
          </a:prstGeom>
          <a:noFill/>
        </p:spPr>
        <p:txBody>
          <a:bodyPr wrap="none" rtlCol="0">
            <a:spAutoFit/>
          </a:bodyPr>
          <a:lstStyle/>
          <a:p>
            <a:br>
              <a:rPr lang="en-US" sz="3600" b="1" dirty="0">
                <a:latin typeface="Arial" panose="020B0604020202020204" pitchFamily="34" charset="0"/>
                <a:cs typeface="Arial" panose="020B0604020202020204" pitchFamily="34" charset="0"/>
              </a:rPr>
            </a:br>
            <a:r>
              <a:rPr lang="en-US" sz="1800" b="0" i="0" dirty="0">
                <a:solidFill>
                  <a:schemeClr val="tx2">
                    <a:lumMod val="75000"/>
                  </a:schemeClr>
                </a:solidFill>
                <a:effectLst/>
                <a:latin typeface="Arial" panose="020B0604020202020204" pitchFamily="34" charset="0"/>
                <a:cs typeface="Arial" panose="020B0604020202020204" pitchFamily="34" charset="0"/>
              </a:rPr>
              <a:t>When buying a home, New York imposes</a:t>
            </a:r>
            <a:r>
              <a:rPr lang="en-US" sz="1800" dirty="0">
                <a:solidFill>
                  <a:schemeClr val="tx2">
                    <a:lumMod val="75000"/>
                  </a:schemeClr>
                </a:solidFill>
                <a:latin typeface="Arial" panose="020B0604020202020204" pitchFamily="34" charset="0"/>
                <a:cs typeface="Arial" panose="020B0604020202020204" pitchFamily="34" charset="0"/>
              </a:rPr>
              <a:t> </a:t>
            </a:r>
            <a:r>
              <a:rPr lang="en-US" sz="1800" b="0" i="0" dirty="0">
                <a:solidFill>
                  <a:schemeClr val="tx2">
                    <a:lumMod val="75000"/>
                  </a:schemeClr>
                </a:solidFill>
                <a:effectLst/>
                <a:latin typeface="Arial" panose="020B0604020202020204" pitchFamily="34" charset="0"/>
                <a:cs typeface="Arial" panose="020B0604020202020204" pitchFamily="34" charset="0"/>
              </a:rPr>
              <a:t>a mortgage tax and Mansion Tax which is paid upfront at Closing</a:t>
            </a:r>
            <a:endParaRPr lang="en-US" dirty="0"/>
          </a:p>
        </p:txBody>
      </p:sp>
    </p:spTree>
    <p:extLst>
      <p:ext uri="{BB962C8B-B14F-4D97-AF65-F5344CB8AC3E}">
        <p14:creationId xmlns:p14="http://schemas.microsoft.com/office/powerpoint/2010/main" val="4098667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62C8C-71A4-0809-09B3-9523C24CBEF4}"/>
              </a:ext>
            </a:extLst>
          </p:cNvPr>
          <p:cNvSpPr>
            <a:spLocks noGrp="1"/>
          </p:cNvSpPr>
          <p:nvPr>
            <p:ph type="title"/>
          </p:nvPr>
        </p:nvSpPr>
        <p:spPr>
          <a:xfrm>
            <a:off x="584218" y="451844"/>
            <a:ext cx="12344399" cy="948690"/>
          </a:xfrm>
        </p:spPr>
        <p:txBody>
          <a:bodyPr>
            <a:normAutofit/>
          </a:bodyPr>
          <a:lstStyle/>
          <a:p>
            <a:r>
              <a:rPr lang="en-US" dirty="0">
                <a:latin typeface="Arial" panose="020B0604020202020204" pitchFamily="34" charset="0"/>
                <a:cs typeface="Arial" panose="020B0604020202020204" pitchFamily="34" charset="0"/>
              </a:rPr>
              <a:t>HOW DO These Taxes WORK?</a:t>
            </a:r>
          </a:p>
        </p:txBody>
      </p:sp>
      <p:sp>
        <p:nvSpPr>
          <p:cNvPr id="7" name="TextBox 6">
            <a:extLst>
              <a:ext uri="{FF2B5EF4-FFF2-40B4-BE49-F238E27FC236}">
                <a16:creationId xmlns:a16="http://schemas.microsoft.com/office/drawing/2014/main" id="{D976907B-4E14-94AD-8BC2-820168B14C0A}"/>
              </a:ext>
            </a:extLst>
          </p:cNvPr>
          <p:cNvSpPr txBox="1"/>
          <p:nvPr/>
        </p:nvSpPr>
        <p:spPr>
          <a:xfrm>
            <a:off x="4969721" y="3136738"/>
            <a:ext cx="4086874"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Susan, 30 </a:t>
            </a:r>
            <a:r>
              <a:rPr lang="en-US" sz="1400" dirty="0" err="1">
                <a:latin typeface="Arial" panose="020B0604020202020204" pitchFamily="34" charset="0"/>
                <a:cs typeface="Arial" panose="020B0604020202020204" pitchFamily="34" charset="0"/>
              </a:rPr>
              <a:t>yrs</a:t>
            </a:r>
            <a:r>
              <a:rPr lang="en-US" sz="1400" dirty="0">
                <a:latin typeface="Arial" panose="020B0604020202020204" pitchFamily="34" charset="0"/>
                <a:cs typeface="Arial" panose="020B0604020202020204" pitchFamily="34" charset="0"/>
              </a:rPr>
              <a:t> old, earns $55K</a:t>
            </a:r>
          </a:p>
        </p:txBody>
      </p:sp>
      <p:sp>
        <p:nvSpPr>
          <p:cNvPr id="5" name="TextBox 4">
            <a:extLst>
              <a:ext uri="{FF2B5EF4-FFF2-40B4-BE49-F238E27FC236}">
                <a16:creationId xmlns:a16="http://schemas.microsoft.com/office/drawing/2014/main" id="{711E3BA5-4A15-EC5D-E8D1-EAE836753F7B}"/>
              </a:ext>
            </a:extLst>
          </p:cNvPr>
          <p:cNvSpPr txBox="1"/>
          <p:nvPr/>
        </p:nvSpPr>
        <p:spPr>
          <a:xfrm>
            <a:off x="8847789" y="3112568"/>
            <a:ext cx="386914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Matthew, 37 </a:t>
            </a:r>
            <a:r>
              <a:rPr lang="en-US" sz="1400" dirty="0" err="1">
                <a:latin typeface="Arial" panose="020B0604020202020204" pitchFamily="34" charset="0"/>
                <a:cs typeface="Arial" panose="020B0604020202020204" pitchFamily="34" charset="0"/>
              </a:rPr>
              <a:t>yrs</a:t>
            </a:r>
            <a:r>
              <a:rPr lang="en-US" sz="1400" dirty="0">
                <a:latin typeface="Arial" panose="020B0604020202020204" pitchFamily="34" charset="0"/>
                <a:cs typeface="Arial" panose="020B0604020202020204" pitchFamily="34" charset="0"/>
              </a:rPr>
              <a:t> old, earns $200K</a:t>
            </a:r>
          </a:p>
        </p:txBody>
      </p:sp>
      <p:pic>
        <p:nvPicPr>
          <p:cNvPr id="8" name="Picture 7" descr="Woman in business attire">
            <a:extLst>
              <a:ext uri="{FF2B5EF4-FFF2-40B4-BE49-F238E27FC236}">
                <a16:creationId xmlns:a16="http://schemas.microsoft.com/office/drawing/2014/main" id="{069B9489-57FF-D4BF-1FA9-5554CF0B4730}"/>
              </a:ext>
            </a:extLst>
          </p:cNvPr>
          <p:cNvPicPr>
            <a:picLocks noChangeAspect="1"/>
          </p:cNvPicPr>
          <p:nvPr/>
        </p:nvPicPr>
        <p:blipFill>
          <a:blip r:embed="rId2"/>
          <a:stretch>
            <a:fillRect/>
          </a:stretch>
        </p:blipFill>
        <p:spPr>
          <a:xfrm>
            <a:off x="5362835" y="1909344"/>
            <a:ext cx="1842052" cy="1228035"/>
          </a:xfrm>
          <a:prstGeom prst="rect">
            <a:avLst/>
          </a:prstGeom>
          <a:ln w="28575">
            <a:solidFill>
              <a:schemeClr val="tx1"/>
            </a:solidFill>
          </a:ln>
        </p:spPr>
      </p:pic>
      <p:pic>
        <p:nvPicPr>
          <p:cNvPr id="22" name="Picture 21" descr="Man with curly hair">
            <a:extLst>
              <a:ext uri="{FF2B5EF4-FFF2-40B4-BE49-F238E27FC236}">
                <a16:creationId xmlns:a16="http://schemas.microsoft.com/office/drawing/2014/main" id="{AB4C9D52-8A19-F234-FD89-F6C817C88E77}"/>
              </a:ext>
            </a:extLst>
          </p:cNvPr>
          <p:cNvPicPr>
            <a:picLocks noChangeAspect="1"/>
          </p:cNvPicPr>
          <p:nvPr/>
        </p:nvPicPr>
        <p:blipFill>
          <a:blip r:embed="rId3"/>
          <a:stretch>
            <a:fillRect/>
          </a:stretch>
        </p:blipFill>
        <p:spPr>
          <a:xfrm>
            <a:off x="9316035" y="1934049"/>
            <a:ext cx="1708523" cy="1139581"/>
          </a:xfrm>
          <a:prstGeom prst="rect">
            <a:avLst/>
          </a:prstGeom>
          <a:ln w="31750">
            <a:solidFill>
              <a:schemeClr val="tx1"/>
            </a:solidFill>
          </a:ln>
        </p:spPr>
      </p:pic>
      <p:sp>
        <p:nvSpPr>
          <p:cNvPr id="23" name="TextBox 22">
            <a:extLst>
              <a:ext uri="{FF2B5EF4-FFF2-40B4-BE49-F238E27FC236}">
                <a16:creationId xmlns:a16="http://schemas.microsoft.com/office/drawing/2014/main" id="{302307FD-6DFC-0CEB-A19A-54F6260FFE0C}"/>
              </a:ext>
            </a:extLst>
          </p:cNvPr>
          <p:cNvSpPr txBox="1"/>
          <p:nvPr/>
        </p:nvSpPr>
        <p:spPr>
          <a:xfrm>
            <a:off x="4614534" y="3597630"/>
            <a:ext cx="3895362" cy="1908215"/>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Home Purchase Price</a:t>
            </a:r>
            <a:r>
              <a:rPr lang="en-US" sz="1400" dirty="0">
                <a:latin typeface="Arial" panose="020B0604020202020204" pitchFamily="34" charset="0"/>
                <a:cs typeface="Arial" panose="020B0604020202020204" pitchFamily="34" charset="0"/>
              </a:rPr>
              <a:t>: $625,000</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Down Payment: </a:t>
            </a:r>
            <a:r>
              <a:rPr lang="en-US" sz="1400" dirty="0">
                <a:latin typeface="Arial" panose="020B0604020202020204" pitchFamily="34" charset="0"/>
                <a:cs typeface="Arial" panose="020B0604020202020204" pitchFamily="34" charset="0"/>
              </a:rPr>
              <a:t>$18,750 (3%)</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Mortgaged Amount:</a:t>
            </a:r>
            <a:r>
              <a:rPr lang="en-US" sz="1400" dirty="0">
                <a:latin typeface="Arial" panose="020B0604020202020204" pitchFamily="34" charset="0"/>
                <a:cs typeface="Arial" panose="020B0604020202020204" pitchFamily="34" charset="0"/>
              </a:rPr>
              <a:t> $606,250 (above $500K)</a:t>
            </a:r>
          </a:p>
          <a:p>
            <a:endParaRPr lang="en-US" sz="1400" dirty="0">
              <a:latin typeface="Arial" panose="020B0604020202020204" pitchFamily="34" charset="0"/>
              <a:cs typeface="Arial" panose="020B0604020202020204" pitchFamily="34" charset="0"/>
            </a:endParaRPr>
          </a:p>
          <a:p>
            <a:r>
              <a:rPr lang="en-US" sz="1600" b="1" dirty="0">
                <a:solidFill>
                  <a:srgbClr val="C00000"/>
                </a:solidFill>
                <a:latin typeface="Chalkboard SE" panose="03050602040202020205" pitchFamily="66" charset="77"/>
                <a:cs typeface="Arial" panose="020B0604020202020204" pitchFamily="34" charset="0"/>
              </a:rPr>
              <a:t>Mortgage Tax (1.95%): $11,821.87</a:t>
            </a:r>
          </a:p>
          <a:p>
            <a:endParaRPr lang="en-US" dirty="0"/>
          </a:p>
        </p:txBody>
      </p:sp>
      <p:sp>
        <p:nvSpPr>
          <p:cNvPr id="25" name="TextBox 24">
            <a:extLst>
              <a:ext uri="{FF2B5EF4-FFF2-40B4-BE49-F238E27FC236}">
                <a16:creationId xmlns:a16="http://schemas.microsoft.com/office/drawing/2014/main" id="{A5F29F74-6763-3AEE-E0AB-76F8DDCAAC07}"/>
              </a:ext>
            </a:extLst>
          </p:cNvPr>
          <p:cNvSpPr txBox="1"/>
          <p:nvPr/>
        </p:nvSpPr>
        <p:spPr>
          <a:xfrm>
            <a:off x="8509896" y="3600399"/>
            <a:ext cx="3864904" cy="1908215"/>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Home Purchase Price: </a:t>
            </a:r>
            <a:r>
              <a:rPr lang="en-US" sz="1400" dirty="0">
                <a:latin typeface="Arial" panose="020B0604020202020204" pitchFamily="34" charset="0"/>
                <a:cs typeface="Arial" panose="020B0604020202020204" pitchFamily="34" charset="0"/>
              </a:rPr>
              <a:t>$625,000</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Down Payment</a:t>
            </a:r>
            <a:r>
              <a:rPr lang="en-US" sz="1400" dirty="0">
                <a:latin typeface="Arial" panose="020B0604020202020204" pitchFamily="34" charset="0"/>
                <a:cs typeface="Arial" panose="020B0604020202020204" pitchFamily="34" charset="0"/>
              </a:rPr>
              <a:t>:  $156,000 (25%)</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Mortgaged Amount: </a:t>
            </a:r>
            <a:r>
              <a:rPr lang="en-US" sz="1400" dirty="0">
                <a:latin typeface="Arial" panose="020B0604020202020204" pitchFamily="34" charset="0"/>
                <a:cs typeface="Arial" panose="020B0604020202020204" pitchFamily="34" charset="0"/>
              </a:rPr>
              <a:t>$468,000 (under $500K)</a:t>
            </a:r>
          </a:p>
          <a:p>
            <a:endParaRPr lang="en-US" sz="1400" dirty="0">
              <a:latin typeface="Arial" panose="020B0604020202020204" pitchFamily="34" charset="0"/>
              <a:cs typeface="Arial" panose="020B0604020202020204" pitchFamily="34" charset="0"/>
            </a:endParaRPr>
          </a:p>
          <a:p>
            <a:r>
              <a:rPr lang="en-US" sz="1600" b="1" dirty="0">
                <a:solidFill>
                  <a:srgbClr val="00B050"/>
                </a:solidFill>
                <a:latin typeface="Chalkboard SE" panose="03050602040202020205" pitchFamily="66" charset="77"/>
                <a:cs typeface="Arial" panose="020B0604020202020204" pitchFamily="34" charset="0"/>
              </a:rPr>
              <a:t>Mortgage Tax (1.8%): $8,424</a:t>
            </a:r>
          </a:p>
          <a:p>
            <a:endParaRPr lang="en-US" dirty="0">
              <a:latin typeface="Arial" panose="020B0604020202020204" pitchFamily="34" charset="0"/>
              <a:cs typeface="Arial" panose="020B0604020202020204" pitchFamily="34" charset="0"/>
            </a:endParaRPr>
          </a:p>
        </p:txBody>
      </p:sp>
      <p:sp>
        <p:nvSpPr>
          <p:cNvPr id="26" name="Up Arrow 25">
            <a:extLst>
              <a:ext uri="{FF2B5EF4-FFF2-40B4-BE49-F238E27FC236}">
                <a16:creationId xmlns:a16="http://schemas.microsoft.com/office/drawing/2014/main" id="{22BABF96-FF98-69EA-D957-78EED0408E04}"/>
              </a:ext>
            </a:extLst>
          </p:cNvPr>
          <p:cNvSpPr/>
          <p:nvPr/>
        </p:nvSpPr>
        <p:spPr>
          <a:xfrm>
            <a:off x="8236820" y="4871511"/>
            <a:ext cx="273076" cy="307777"/>
          </a:xfrm>
          <a:prstGeom prst="up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Up Arrow 26">
            <a:extLst>
              <a:ext uri="{FF2B5EF4-FFF2-40B4-BE49-F238E27FC236}">
                <a16:creationId xmlns:a16="http://schemas.microsoft.com/office/drawing/2014/main" id="{C854C366-71EE-3E31-8555-9CD0CE8D725D}"/>
              </a:ext>
            </a:extLst>
          </p:cNvPr>
          <p:cNvSpPr/>
          <p:nvPr/>
        </p:nvSpPr>
        <p:spPr>
          <a:xfrm rot="10800000">
            <a:off x="11527558" y="4871511"/>
            <a:ext cx="305526" cy="314730"/>
          </a:xfrm>
          <a:prstGeom prst="up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iddle aged man wearing glasses">
            <a:extLst>
              <a:ext uri="{FF2B5EF4-FFF2-40B4-BE49-F238E27FC236}">
                <a16:creationId xmlns:a16="http://schemas.microsoft.com/office/drawing/2014/main" id="{DCCA8981-E672-D849-2864-987A3FB6640A}"/>
              </a:ext>
            </a:extLst>
          </p:cNvPr>
          <p:cNvPicPr>
            <a:picLocks noChangeAspect="1"/>
          </p:cNvPicPr>
          <p:nvPr/>
        </p:nvPicPr>
        <p:blipFill>
          <a:blip r:embed="rId4"/>
          <a:stretch>
            <a:fillRect/>
          </a:stretch>
        </p:blipFill>
        <p:spPr>
          <a:xfrm>
            <a:off x="1409636" y="1903454"/>
            <a:ext cx="1842052" cy="1228034"/>
          </a:xfrm>
          <a:prstGeom prst="rect">
            <a:avLst/>
          </a:prstGeom>
          <a:ln w="25400">
            <a:solidFill>
              <a:schemeClr val="tx1"/>
            </a:solidFill>
          </a:ln>
        </p:spPr>
      </p:pic>
      <p:sp>
        <p:nvSpPr>
          <p:cNvPr id="6" name="TextBox 5">
            <a:extLst>
              <a:ext uri="{FF2B5EF4-FFF2-40B4-BE49-F238E27FC236}">
                <a16:creationId xmlns:a16="http://schemas.microsoft.com/office/drawing/2014/main" id="{1240EBA6-A812-7C77-7B5A-B6345C87A84F}"/>
              </a:ext>
            </a:extLst>
          </p:cNvPr>
          <p:cNvSpPr txBox="1"/>
          <p:nvPr/>
        </p:nvSpPr>
        <p:spPr>
          <a:xfrm>
            <a:off x="1071099" y="3632939"/>
            <a:ext cx="2949846" cy="187743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Home Purchase Price</a:t>
            </a:r>
            <a:r>
              <a:rPr lang="en-US" sz="1400" dirty="0">
                <a:latin typeface="Arial" panose="020B0604020202020204" pitchFamily="34" charset="0"/>
                <a:cs typeface="Arial" panose="020B0604020202020204" pitchFamily="34" charset="0"/>
              </a:rPr>
              <a:t>: $625,000</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Down Payment: </a:t>
            </a:r>
            <a:r>
              <a:rPr lang="en-US" sz="1400" dirty="0">
                <a:latin typeface="Arial" panose="020B0604020202020204" pitchFamily="34" charset="0"/>
                <a:cs typeface="Arial" panose="020B0604020202020204" pitchFamily="34" charset="0"/>
              </a:rPr>
              <a:t>$625,000 (100%)</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Mortgaged Amount:</a:t>
            </a:r>
            <a:r>
              <a:rPr lang="en-US" sz="1400" dirty="0">
                <a:latin typeface="Arial" panose="020B0604020202020204" pitchFamily="34" charset="0"/>
                <a:cs typeface="Arial" panose="020B0604020202020204" pitchFamily="34" charset="0"/>
              </a:rPr>
              <a:t> $0</a:t>
            </a:r>
          </a:p>
          <a:p>
            <a:endParaRPr lang="en-US" sz="1400" dirty="0">
              <a:latin typeface="Arial" panose="020B0604020202020204" pitchFamily="34" charset="0"/>
              <a:cs typeface="Arial" panose="020B0604020202020204" pitchFamily="34" charset="0"/>
            </a:endParaRPr>
          </a:p>
          <a:p>
            <a:r>
              <a:rPr lang="en-US" sz="1600" b="1" dirty="0">
                <a:solidFill>
                  <a:srgbClr val="C00000"/>
                </a:solidFill>
                <a:latin typeface="Chalkboard SE" panose="03050602040202020205" pitchFamily="66" charset="77"/>
                <a:cs typeface="Arial" panose="020B0604020202020204" pitchFamily="34" charset="0"/>
              </a:rPr>
              <a:t>Mortgage Tax: $-</a:t>
            </a:r>
          </a:p>
          <a:p>
            <a:endParaRPr lang="en-US" sz="1600" dirty="0"/>
          </a:p>
        </p:txBody>
      </p:sp>
      <p:sp>
        <p:nvSpPr>
          <p:cNvPr id="10" name="TextBox 9">
            <a:extLst>
              <a:ext uri="{FF2B5EF4-FFF2-40B4-BE49-F238E27FC236}">
                <a16:creationId xmlns:a16="http://schemas.microsoft.com/office/drawing/2014/main" id="{A2A1B843-5AEA-F226-0B5D-7C775F2FCC9A}"/>
              </a:ext>
            </a:extLst>
          </p:cNvPr>
          <p:cNvSpPr txBox="1"/>
          <p:nvPr/>
        </p:nvSpPr>
        <p:spPr>
          <a:xfrm>
            <a:off x="1071099" y="3119672"/>
            <a:ext cx="6467166"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John, 50 </a:t>
            </a:r>
            <a:r>
              <a:rPr lang="en-US" sz="1400" dirty="0" err="1">
                <a:latin typeface="Arial" panose="020B0604020202020204" pitchFamily="34" charset="0"/>
                <a:cs typeface="Arial" panose="020B0604020202020204" pitchFamily="34" charset="0"/>
              </a:rPr>
              <a:t>yrs</a:t>
            </a:r>
            <a:r>
              <a:rPr lang="en-US" sz="1400" dirty="0">
                <a:latin typeface="Arial" panose="020B0604020202020204" pitchFamily="34" charset="0"/>
                <a:cs typeface="Arial" panose="020B0604020202020204" pitchFamily="34" charset="0"/>
              </a:rPr>
              <a:t> old, kingpin investor</a:t>
            </a:r>
          </a:p>
        </p:txBody>
      </p:sp>
      <p:sp>
        <p:nvSpPr>
          <p:cNvPr id="13" name="TextBox 12">
            <a:extLst>
              <a:ext uri="{FF2B5EF4-FFF2-40B4-BE49-F238E27FC236}">
                <a16:creationId xmlns:a16="http://schemas.microsoft.com/office/drawing/2014/main" id="{4F486C8A-1715-3AB8-EF67-CDE140DC7E28}"/>
              </a:ext>
            </a:extLst>
          </p:cNvPr>
          <p:cNvSpPr txBox="1"/>
          <p:nvPr/>
        </p:nvSpPr>
        <p:spPr>
          <a:xfrm>
            <a:off x="5569171" y="1481116"/>
            <a:ext cx="1429379" cy="307777"/>
          </a:xfrm>
          <a:prstGeom prst="rect">
            <a:avLst/>
          </a:prstGeom>
          <a:solidFill>
            <a:schemeClr val="bg1"/>
          </a:solidFill>
          <a:ln>
            <a:solidFill>
              <a:schemeClr val="tx1"/>
            </a:solidFill>
          </a:ln>
        </p:spPr>
        <p:txBody>
          <a:bodyPr wrap="square" rtlCol="0">
            <a:spAutoFit/>
          </a:bodyPr>
          <a:lstStyle/>
          <a:p>
            <a:r>
              <a:rPr lang="en-US" sz="1400" dirty="0">
                <a:latin typeface="Arial" panose="020B0604020202020204" pitchFamily="34" charset="0"/>
                <a:cs typeface="Arial" panose="020B0604020202020204" pitchFamily="34" charset="0"/>
              </a:rPr>
              <a:t>Lower Incomes</a:t>
            </a:r>
          </a:p>
        </p:txBody>
      </p:sp>
      <p:sp>
        <p:nvSpPr>
          <p:cNvPr id="14" name="TextBox 13">
            <a:extLst>
              <a:ext uri="{FF2B5EF4-FFF2-40B4-BE49-F238E27FC236}">
                <a16:creationId xmlns:a16="http://schemas.microsoft.com/office/drawing/2014/main" id="{413089DD-604A-6D50-E664-1360664790D7}"/>
              </a:ext>
            </a:extLst>
          </p:cNvPr>
          <p:cNvSpPr txBox="1"/>
          <p:nvPr/>
        </p:nvSpPr>
        <p:spPr>
          <a:xfrm>
            <a:off x="9352984" y="1452915"/>
            <a:ext cx="1429379" cy="307777"/>
          </a:xfrm>
          <a:prstGeom prst="rect">
            <a:avLst/>
          </a:prstGeom>
          <a:solidFill>
            <a:schemeClr val="bg1"/>
          </a:solidFill>
          <a:ln>
            <a:solidFill>
              <a:schemeClr val="tx1"/>
            </a:solidFill>
          </a:ln>
        </p:spPr>
        <p:txBody>
          <a:bodyPr wrap="square" rtlCol="0">
            <a:spAutoFit/>
          </a:bodyPr>
          <a:lstStyle/>
          <a:p>
            <a:r>
              <a:rPr lang="en-US" sz="1400" dirty="0">
                <a:latin typeface="Arial" panose="020B0604020202020204" pitchFamily="34" charset="0"/>
                <a:cs typeface="Arial" panose="020B0604020202020204" pitchFamily="34" charset="0"/>
              </a:rPr>
              <a:t>Higher Incomes</a:t>
            </a:r>
          </a:p>
        </p:txBody>
      </p:sp>
      <p:sp>
        <p:nvSpPr>
          <p:cNvPr id="15" name="TextBox 14">
            <a:extLst>
              <a:ext uri="{FF2B5EF4-FFF2-40B4-BE49-F238E27FC236}">
                <a16:creationId xmlns:a16="http://schemas.microsoft.com/office/drawing/2014/main" id="{A240D70F-6E28-F63E-540C-2C749C8ED746}"/>
              </a:ext>
            </a:extLst>
          </p:cNvPr>
          <p:cNvSpPr txBox="1"/>
          <p:nvPr/>
        </p:nvSpPr>
        <p:spPr>
          <a:xfrm>
            <a:off x="1183141" y="1481116"/>
            <a:ext cx="2180589" cy="307777"/>
          </a:xfrm>
          <a:prstGeom prst="rect">
            <a:avLst/>
          </a:prstGeom>
          <a:solidFill>
            <a:schemeClr val="bg1"/>
          </a:solidFill>
          <a:ln>
            <a:solidFill>
              <a:schemeClr val="tx1"/>
            </a:solidFill>
          </a:ln>
        </p:spPr>
        <p:txBody>
          <a:bodyPr wrap="square" rtlCol="0">
            <a:spAutoFit/>
          </a:bodyPr>
          <a:lstStyle/>
          <a:p>
            <a:r>
              <a:rPr lang="en-US" sz="1400" dirty="0">
                <a:latin typeface="Arial" panose="020B0604020202020204" pitchFamily="34" charset="0"/>
                <a:cs typeface="Arial" panose="020B0604020202020204" pitchFamily="34" charset="0"/>
              </a:rPr>
              <a:t>Investors + Corporations</a:t>
            </a:r>
          </a:p>
        </p:txBody>
      </p:sp>
    </p:spTree>
    <p:extLst>
      <p:ext uri="{BB962C8B-B14F-4D97-AF65-F5344CB8AC3E}">
        <p14:creationId xmlns:p14="http://schemas.microsoft.com/office/powerpoint/2010/main" val="1227409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BB7A-9AF9-AC97-E104-7481419696C0}"/>
              </a:ext>
            </a:extLst>
          </p:cNvPr>
          <p:cNvSpPr>
            <a:spLocks noGrp="1"/>
          </p:cNvSpPr>
          <p:nvPr>
            <p:ph type="title"/>
          </p:nvPr>
        </p:nvSpPr>
        <p:spPr/>
        <p:txBody>
          <a:bodyPr/>
          <a:lstStyle/>
          <a:p>
            <a:r>
              <a:rPr lang="en-US" dirty="0" err="1">
                <a:latin typeface="Arial" panose="020B0604020202020204" pitchFamily="34" charset="0"/>
                <a:cs typeface="Arial" panose="020B0604020202020204" pitchFamily="34" charset="0"/>
              </a:rPr>
              <a:t>HYpothesis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7610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 name="Cloud 4">
            <a:extLst>
              <a:ext uri="{FF2B5EF4-FFF2-40B4-BE49-F238E27FC236}">
                <a16:creationId xmlns:a16="http://schemas.microsoft.com/office/drawing/2014/main" id="{28117092-AA74-E574-2602-0AD1BC7818B9}"/>
              </a:ext>
            </a:extLst>
          </p:cNvPr>
          <p:cNvSpPr/>
          <p:nvPr/>
        </p:nvSpPr>
        <p:spPr>
          <a:xfrm>
            <a:off x="3209600" y="376682"/>
            <a:ext cx="6169944" cy="1376506"/>
          </a:xfrm>
          <a:prstGeom prst="cloud">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t">
            <a:normAutofit fontScale="47500" lnSpcReduction="20000"/>
          </a:bodyPr>
          <a:lstStyle/>
          <a:p>
            <a:pPr defTabSz="914400">
              <a:lnSpc>
                <a:spcPct val="90000"/>
              </a:lnSpc>
              <a:spcBef>
                <a:spcPct val="0"/>
              </a:spcBef>
              <a:spcAft>
                <a:spcPts val="600"/>
              </a:spcAft>
            </a:pPr>
            <a:endParaRPr lang="en-US" sz="3200" cap="all" dirty="0">
              <a:solidFill>
                <a:schemeClr val="tx1"/>
              </a:solidFill>
              <a:latin typeface="+mj-lt"/>
              <a:ea typeface="+mj-ea"/>
              <a:cs typeface="+mj-cs"/>
            </a:endParaRPr>
          </a:p>
          <a:p>
            <a:pPr defTabSz="914400">
              <a:lnSpc>
                <a:spcPct val="90000"/>
              </a:lnSpc>
              <a:spcBef>
                <a:spcPct val="0"/>
              </a:spcBef>
              <a:spcAft>
                <a:spcPts val="600"/>
              </a:spcAft>
            </a:pPr>
            <a:r>
              <a:rPr lang="en-US" sz="5900" cap="all" dirty="0">
                <a:solidFill>
                  <a:schemeClr val="tx1"/>
                </a:solidFill>
                <a:latin typeface="+mj-lt"/>
                <a:ea typeface="+mj-ea"/>
                <a:cs typeface="+mj-cs"/>
              </a:rPr>
              <a:t>	OUR HYPOTHESIS</a:t>
            </a:r>
          </a:p>
        </p:txBody>
      </p:sp>
      <p:sp>
        <p:nvSpPr>
          <p:cNvPr id="3" name="Content Placeholder 2">
            <a:extLst>
              <a:ext uri="{FF2B5EF4-FFF2-40B4-BE49-F238E27FC236}">
                <a16:creationId xmlns:a16="http://schemas.microsoft.com/office/drawing/2014/main" id="{475F30E0-28B7-F44C-0DDA-257351A9DC23}"/>
              </a:ext>
            </a:extLst>
          </p:cNvPr>
          <p:cNvSpPr>
            <a:spLocks noGrp="1"/>
          </p:cNvSpPr>
          <p:nvPr>
            <p:ph idx="1"/>
          </p:nvPr>
        </p:nvSpPr>
        <p:spPr>
          <a:xfrm>
            <a:off x="1451579" y="2015734"/>
            <a:ext cx="4162555" cy="3450613"/>
          </a:xfrm>
        </p:spPr>
        <p:txBody>
          <a:bodyPr vert="horz" lIns="91440" tIns="45720" rIns="91440" bIns="45720" rtlCol="0" anchor="t">
            <a:normAutofit/>
          </a:bodyPr>
          <a:lstStyle/>
          <a:p>
            <a:pPr marL="0">
              <a:lnSpc>
                <a:spcPct val="110000"/>
              </a:lnSpc>
            </a:pPr>
            <a:r>
              <a:rPr lang="en-US" sz="1400" i="0" dirty="0"/>
              <a:t>We believe that if this</a:t>
            </a:r>
            <a:r>
              <a:rPr lang="en-US" sz="1400" b="1" i="0" dirty="0"/>
              <a:t> tax was lowered and applied across the board to all home purchases, with a higher tax rate applied to investment property purchases, based on </a:t>
            </a:r>
            <a:r>
              <a:rPr lang="en-US" sz="1400" b="1" dirty="0"/>
              <a:t>property </a:t>
            </a:r>
            <a:r>
              <a:rPr lang="en-US" sz="1400" b="1" i="0" dirty="0"/>
              <a:t>price not mortgage amount</a:t>
            </a:r>
            <a:r>
              <a:rPr lang="en-US" sz="1400" i="0" dirty="0"/>
              <a:t>, the policy would not only be more equitable, </a:t>
            </a:r>
            <a:r>
              <a:rPr lang="en-US" sz="1400" b="1" i="0" dirty="0"/>
              <a:t>but also raise MORE REVENUE for the government.</a:t>
            </a:r>
          </a:p>
          <a:p>
            <a:pPr marL="0">
              <a:lnSpc>
                <a:spcPct val="110000"/>
              </a:lnSpc>
            </a:pPr>
            <a:r>
              <a:rPr lang="en-US" sz="1400" i="0" dirty="0"/>
              <a:t>We also believe that the mortgage tax is an unfair tax that has a disproportionate impact on people with </a:t>
            </a:r>
            <a:r>
              <a:rPr lang="en-US" sz="1400" dirty="0"/>
              <a:t>lower incomes (essentially those that borrow large sums to purchase a home</a:t>
            </a:r>
            <a:r>
              <a:rPr lang="en-US" sz="1400" i="0" dirty="0"/>
              <a:t>). </a:t>
            </a:r>
          </a:p>
          <a:p>
            <a:pPr marL="0">
              <a:lnSpc>
                <a:spcPct val="110000"/>
              </a:lnSpc>
            </a:pPr>
            <a:endParaRPr lang="en-US" sz="1400" b="1" dirty="0"/>
          </a:p>
          <a:p>
            <a:pPr marL="0">
              <a:lnSpc>
                <a:spcPct val="110000"/>
              </a:lnSpc>
            </a:pPr>
            <a:endParaRPr lang="en-US" sz="1400" b="1" dirty="0"/>
          </a:p>
          <a:p>
            <a:pPr marL="0">
              <a:lnSpc>
                <a:spcPct val="110000"/>
              </a:lnSpc>
            </a:pPr>
            <a:endParaRPr lang="en-US" sz="1400" b="0" i="0" dirty="0"/>
          </a:p>
        </p:txBody>
      </p:sp>
      <p:graphicFrame>
        <p:nvGraphicFramePr>
          <p:cNvPr id="2" name="Table 1">
            <a:extLst>
              <a:ext uri="{FF2B5EF4-FFF2-40B4-BE49-F238E27FC236}">
                <a16:creationId xmlns:a16="http://schemas.microsoft.com/office/drawing/2014/main" id="{C1D6EF68-84BA-2079-C6AC-79B9AD4EDCDA}"/>
              </a:ext>
            </a:extLst>
          </p:cNvPr>
          <p:cNvGraphicFramePr>
            <a:graphicFrameLocks noGrp="1"/>
          </p:cNvGraphicFramePr>
          <p:nvPr>
            <p:extLst>
              <p:ext uri="{D42A27DB-BD31-4B8C-83A1-F6EECF244321}">
                <p14:modId xmlns:p14="http://schemas.microsoft.com/office/powerpoint/2010/main" val="2255389100"/>
              </p:ext>
            </p:extLst>
          </p:nvPr>
        </p:nvGraphicFramePr>
        <p:xfrm>
          <a:off x="5614134" y="3063599"/>
          <a:ext cx="6408533" cy="1690887"/>
        </p:xfrm>
        <a:graphic>
          <a:graphicData uri="http://schemas.openxmlformats.org/drawingml/2006/table">
            <a:tbl>
              <a:tblPr/>
              <a:tblGrid>
                <a:gridCol w="1052869">
                  <a:extLst>
                    <a:ext uri="{9D8B030D-6E8A-4147-A177-3AD203B41FA5}">
                      <a16:colId xmlns:a16="http://schemas.microsoft.com/office/drawing/2014/main" val="825872264"/>
                    </a:ext>
                  </a:extLst>
                </a:gridCol>
                <a:gridCol w="1693762">
                  <a:extLst>
                    <a:ext uri="{9D8B030D-6E8A-4147-A177-3AD203B41FA5}">
                      <a16:colId xmlns:a16="http://schemas.microsoft.com/office/drawing/2014/main" val="1097976780"/>
                    </a:ext>
                  </a:extLst>
                </a:gridCol>
                <a:gridCol w="1859617">
                  <a:extLst>
                    <a:ext uri="{9D8B030D-6E8A-4147-A177-3AD203B41FA5}">
                      <a16:colId xmlns:a16="http://schemas.microsoft.com/office/drawing/2014/main" val="719930975"/>
                    </a:ext>
                  </a:extLst>
                </a:gridCol>
                <a:gridCol w="1802285">
                  <a:extLst>
                    <a:ext uri="{9D8B030D-6E8A-4147-A177-3AD203B41FA5}">
                      <a16:colId xmlns:a16="http://schemas.microsoft.com/office/drawing/2014/main" val="826091136"/>
                    </a:ext>
                  </a:extLst>
                </a:gridCol>
              </a:tblGrid>
              <a:tr h="289590">
                <a:tc>
                  <a:txBody>
                    <a:bodyPr/>
                    <a:lstStyle/>
                    <a:p>
                      <a:pPr algn="l" fontAlgn="b">
                        <a:spcBef>
                          <a:spcPts val="0"/>
                        </a:spcBef>
                        <a:spcAft>
                          <a:spcPts val="0"/>
                        </a:spcAft>
                      </a:pPr>
                      <a:r>
                        <a:rPr lang="en-US" sz="1200" b="1" i="0" u="none" strike="noStrike" dirty="0">
                          <a:solidFill>
                            <a:srgbClr val="000000"/>
                          </a:solidFill>
                          <a:effectLst/>
                          <a:latin typeface="Arial" panose="020B0604020202020204" pitchFamily="34" charset="0"/>
                        </a:rPr>
                        <a:t> </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spcBef>
                          <a:spcPts val="0"/>
                        </a:spcBef>
                        <a:spcAft>
                          <a:spcPts val="0"/>
                        </a:spcAft>
                      </a:pPr>
                      <a:r>
                        <a:rPr lang="en-US" sz="1200" b="1" i="0" u="none" strike="noStrike" dirty="0">
                          <a:solidFill>
                            <a:srgbClr val="000000"/>
                          </a:solidFill>
                          <a:effectLst/>
                          <a:latin typeface="Arial" panose="020B0604020202020204" pitchFamily="34" charset="0"/>
                        </a:rPr>
                        <a:t>Residential</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spcBef>
                          <a:spcPts val="0"/>
                        </a:spcBef>
                        <a:spcAft>
                          <a:spcPts val="0"/>
                        </a:spcAft>
                      </a:pPr>
                      <a:r>
                        <a:rPr lang="en-US" sz="1200" b="1" i="0" u="none" strike="noStrike" dirty="0">
                          <a:solidFill>
                            <a:srgbClr val="000000"/>
                          </a:solidFill>
                          <a:effectLst/>
                          <a:latin typeface="Arial" panose="020B0604020202020204" pitchFamily="34" charset="0"/>
                        </a:rPr>
                        <a:t>Investors</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spcBef>
                          <a:spcPts val="0"/>
                        </a:spcBef>
                        <a:spcAft>
                          <a:spcPts val="0"/>
                        </a:spcAft>
                      </a:pPr>
                      <a:r>
                        <a:rPr lang="en-US" sz="1200" b="1" i="0" u="none" strike="noStrike" dirty="0">
                          <a:solidFill>
                            <a:srgbClr val="000000"/>
                          </a:solidFill>
                          <a:effectLst/>
                          <a:latin typeface="Arial" panose="020B0604020202020204" pitchFamily="34" charset="0"/>
                        </a:rPr>
                        <a:t> </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33461610"/>
                  </a:ext>
                </a:extLst>
              </a:tr>
              <a:tr h="520877">
                <a:tc>
                  <a:txBody>
                    <a:bodyPr/>
                    <a:lstStyle/>
                    <a:p>
                      <a:pPr algn="r" fontAlgn="b">
                        <a:spcBef>
                          <a:spcPts val="0"/>
                        </a:spcBef>
                        <a:spcAft>
                          <a:spcPts val="0"/>
                        </a:spcAft>
                      </a:pPr>
                      <a:r>
                        <a:rPr lang="en-US" sz="1200" b="1" i="0" u="none" strike="noStrike" dirty="0">
                          <a:solidFill>
                            <a:srgbClr val="000000"/>
                          </a:solidFill>
                          <a:effectLst/>
                          <a:latin typeface="Arial" panose="020B0604020202020204" pitchFamily="34" charset="0"/>
                        </a:rPr>
                        <a:t>Mortgage Tax</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spcBef>
                          <a:spcPts val="0"/>
                        </a:spcBef>
                        <a:spcAft>
                          <a:spcPts val="0"/>
                        </a:spcAft>
                      </a:pPr>
                      <a:r>
                        <a:rPr lang="en-US" sz="1200" b="0" i="0" u="none" strike="noStrike" dirty="0">
                          <a:solidFill>
                            <a:srgbClr val="000000"/>
                          </a:solidFill>
                          <a:effectLst/>
                          <a:latin typeface="Arial" panose="020B0604020202020204" pitchFamily="34" charset="0"/>
                        </a:rPr>
                        <a:t> $ 95,857,551.00 </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spcBef>
                          <a:spcPts val="0"/>
                        </a:spcBef>
                        <a:spcAft>
                          <a:spcPts val="0"/>
                        </a:spcAft>
                      </a:pPr>
                      <a:r>
                        <a:rPr lang="en-US" sz="1200" b="0" i="0" u="none" strike="noStrike">
                          <a:solidFill>
                            <a:srgbClr val="000000"/>
                          </a:solidFill>
                          <a:effectLst/>
                          <a:latin typeface="Arial" panose="020B0604020202020204" pitchFamily="34" charset="0"/>
                        </a:rPr>
                        <a:t> $ 119,713,118.00 </a:t>
                      </a:r>
                      <a:endParaRPr lang="en-US" sz="1800" b="0" i="0" u="none" strike="noStrike">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spcBef>
                          <a:spcPts val="0"/>
                        </a:spcBef>
                        <a:spcAft>
                          <a:spcPts val="0"/>
                        </a:spcAft>
                      </a:pPr>
                      <a:r>
                        <a:rPr lang="en-US" sz="1200" b="0" i="0" u="none" strike="noStrike">
                          <a:solidFill>
                            <a:srgbClr val="000000"/>
                          </a:solidFill>
                          <a:effectLst/>
                          <a:latin typeface="Arial" panose="020B0604020202020204" pitchFamily="34" charset="0"/>
                        </a:rPr>
                        <a:t> $ 215,570,669.00 </a:t>
                      </a:r>
                      <a:endParaRPr lang="en-US" sz="1800" b="0" i="0" u="none" strike="noStrike">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51500416"/>
                  </a:ext>
                </a:extLst>
              </a:tr>
              <a:tr h="520877">
                <a:tc>
                  <a:txBody>
                    <a:bodyPr/>
                    <a:lstStyle/>
                    <a:p>
                      <a:pPr algn="r" fontAlgn="b">
                        <a:spcBef>
                          <a:spcPts val="0"/>
                        </a:spcBef>
                        <a:spcAft>
                          <a:spcPts val="0"/>
                        </a:spcAft>
                      </a:pPr>
                      <a:r>
                        <a:rPr lang="en-US" sz="1200" b="1" i="0" u="none" strike="noStrike" dirty="0">
                          <a:solidFill>
                            <a:srgbClr val="000000"/>
                          </a:solidFill>
                          <a:effectLst/>
                          <a:latin typeface="Arial" panose="020B0604020202020204" pitchFamily="34" charset="0"/>
                        </a:rPr>
                        <a:t>Mansion Tax</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spcBef>
                          <a:spcPts val="0"/>
                        </a:spcBef>
                        <a:spcAft>
                          <a:spcPts val="0"/>
                        </a:spcAft>
                      </a:pPr>
                      <a:r>
                        <a:rPr lang="en-US" sz="1200" b="0" i="0" u="none" strike="noStrike" dirty="0">
                          <a:solidFill>
                            <a:srgbClr val="000000"/>
                          </a:solidFill>
                          <a:effectLst/>
                          <a:latin typeface="Arial" panose="020B0604020202020204" pitchFamily="34" charset="0"/>
                        </a:rPr>
                        <a:t> $ 76,258,944.00 </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spcBef>
                          <a:spcPts val="0"/>
                        </a:spcBef>
                        <a:spcAft>
                          <a:spcPts val="0"/>
                        </a:spcAft>
                      </a:pPr>
                      <a:r>
                        <a:rPr lang="en-US" sz="1200" b="0" i="0" u="none" strike="noStrike" dirty="0">
                          <a:solidFill>
                            <a:srgbClr val="000000"/>
                          </a:solidFill>
                          <a:effectLst/>
                          <a:latin typeface="Arial" panose="020B0604020202020204" pitchFamily="34" charset="0"/>
                        </a:rPr>
                        <a:t> $    78,907,589.00 </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spcBef>
                          <a:spcPts val="0"/>
                        </a:spcBef>
                        <a:spcAft>
                          <a:spcPts val="0"/>
                        </a:spcAft>
                      </a:pPr>
                      <a:r>
                        <a:rPr lang="en-US" sz="1200" b="0" i="0" u="none" strike="noStrike" dirty="0">
                          <a:solidFill>
                            <a:srgbClr val="000000"/>
                          </a:solidFill>
                          <a:effectLst/>
                          <a:latin typeface="Arial" panose="020B0604020202020204" pitchFamily="34" charset="0"/>
                        </a:rPr>
                        <a:t> $ 155,166,533.00 </a:t>
                      </a:r>
                      <a:endParaRPr lang="en-US" sz="1800" b="0" i="0" u="none" strike="noStrike" dirty="0">
                        <a:effectLst/>
                        <a:latin typeface="Arial" panose="020B0604020202020204" pitchFamily="34" charset="0"/>
                      </a:endParaRPr>
                    </a:p>
                  </a:txBody>
                  <a:tcPr marL="9509" marR="9509" marT="95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78806459"/>
                  </a:ext>
                </a:extLst>
              </a:tr>
              <a:tr h="359543">
                <a:tc>
                  <a:txBody>
                    <a:bodyPr/>
                    <a:lstStyle/>
                    <a:p>
                      <a:pPr algn="l" fontAlgn="b">
                        <a:spcBef>
                          <a:spcPts val="0"/>
                        </a:spcBef>
                        <a:spcAft>
                          <a:spcPts val="0"/>
                        </a:spcAft>
                      </a:pPr>
                      <a:endParaRPr lang="en-US" sz="1800" b="0" i="0" u="none" strike="noStrike">
                        <a:effectLst/>
                        <a:latin typeface="Arial" panose="020B0604020202020204" pitchFamily="34" charset="0"/>
                      </a:endParaRPr>
                    </a:p>
                  </a:txBody>
                  <a:tcPr marL="9509" marR="9509" marT="9509"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spcBef>
                          <a:spcPts val="0"/>
                        </a:spcBef>
                        <a:spcAft>
                          <a:spcPts val="0"/>
                        </a:spcAft>
                      </a:pPr>
                      <a:endParaRPr lang="en-US" sz="1800" b="0" i="0" u="none" strike="noStrike">
                        <a:effectLst/>
                        <a:latin typeface="Arial" panose="020B0604020202020204" pitchFamily="34" charset="0"/>
                      </a:endParaRPr>
                    </a:p>
                  </a:txBody>
                  <a:tcPr marL="9509" marR="9509" marT="9509"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spcBef>
                          <a:spcPts val="0"/>
                        </a:spcBef>
                        <a:spcAft>
                          <a:spcPts val="0"/>
                        </a:spcAft>
                      </a:pPr>
                      <a:endParaRPr lang="en-US" sz="1800" b="0" i="0" u="none" strike="noStrike">
                        <a:effectLst/>
                        <a:latin typeface="Arial" panose="020B0604020202020204" pitchFamily="34" charset="0"/>
                      </a:endParaRPr>
                    </a:p>
                  </a:txBody>
                  <a:tcPr marL="9509" marR="9509" marT="9509"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spcBef>
                          <a:spcPts val="0"/>
                        </a:spcBef>
                        <a:spcAft>
                          <a:spcPts val="0"/>
                        </a:spcAft>
                      </a:pPr>
                      <a:r>
                        <a:rPr lang="en-US" sz="1600" b="1" i="0" u="none" strike="noStrike" dirty="0">
                          <a:solidFill>
                            <a:schemeClr val="tx1"/>
                          </a:solidFill>
                          <a:effectLst/>
                          <a:latin typeface="Arial" panose="020B0604020202020204" pitchFamily="34" charset="0"/>
                        </a:rPr>
                        <a:t> $ 370,737,202.00 </a:t>
                      </a:r>
                      <a:endParaRPr lang="en-US" sz="2400" b="0" i="0" u="none" strike="noStrike" dirty="0">
                        <a:solidFill>
                          <a:schemeClr val="tx1"/>
                        </a:solidFill>
                        <a:effectLst/>
                        <a:latin typeface="Arial" panose="020B0604020202020204" pitchFamily="34" charset="0"/>
                      </a:endParaRPr>
                    </a:p>
                  </a:txBody>
                  <a:tcPr marL="9509" marR="9509" marT="9509" marB="0" anchor="b">
                    <a:lnL>
                      <a:noFill/>
                    </a:lnL>
                    <a:lnR>
                      <a:noFill/>
                    </a:lnR>
                    <a:lnT w="6350" cap="flat" cmpd="sng" algn="ctr">
                      <a:solidFill>
                        <a:srgbClr val="000000"/>
                      </a:solidFill>
                      <a:prstDash val="solid"/>
                      <a:round/>
                      <a:headEnd type="none" w="med" len="med"/>
                      <a:tailEnd type="none" w="med" len="med"/>
                    </a:lnT>
                    <a:lnB>
                      <a:noFill/>
                    </a:lnB>
                    <a:solidFill>
                      <a:srgbClr val="FFFF00"/>
                    </a:solidFill>
                  </a:tcPr>
                </a:tc>
                <a:extLst>
                  <a:ext uri="{0D108BD9-81ED-4DB2-BD59-A6C34878D82A}">
                    <a16:rowId xmlns:a16="http://schemas.microsoft.com/office/drawing/2014/main" val="201072137"/>
                  </a:ext>
                </a:extLst>
              </a:tr>
            </a:tbl>
          </a:graphicData>
        </a:graphic>
      </p:graphicFrame>
      <p:sp>
        <p:nvSpPr>
          <p:cNvPr id="4" name="TextBox 3">
            <a:extLst>
              <a:ext uri="{FF2B5EF4-FFF2-40B4-BE49-F238E27FC236}">
                <a16:creationId xmlns:a16="http://schemas.microsoft.com/office/drawing/2014/main" id="{1523D618-1FDB-7E52-C99D-96B377D4F0B5}"/>
              </a:ext>
            </a:extLst>
          </p:cNvPr>
          <p:cNvSpPr txBox="1"/>
          <p:nvPr/>
        </p:nvSpPr>
        <p:spPr>
          <a:xfrm>
            <a:off x="6175979" y="2755822"/>
            <a:ext cx="5846688" cy="307777"/>
          </a:xfrm>
          <a:prstGeom prst="rect">
            <a:avLst/>
          </a:prstGeom>
          <a:noFill/>
        </p:spPr>
        <p:txBody>
          <a:bodyPr wrap="square" rtlCol="0">
            <a:spAutoFit/>
          </a:bodyPr>
          <a:lstStyle/>
          <a:p>
            <a:r>
              <a:rPr lang="en-US" sz="1400" b="1" dirty="0"/>
              <a:t>2022 Estimated Home Purchase Tax Revenues Raised in Brooklyn</a:t>
            </a:r>
            <a:endParaRPr lang="en-US" sz="1400" dirty="0"/>
          </a:p>
        </p:txBody>
      </p:sp>
    </p:spTree>
    <p:extLst>
      <p:ext uri="{BB962C8B-B14F-4D97-AF65-F5344CB8AC3E}">
        <p14:creationId xmlns:p14="http://schemas.microsoft.com/office/powerpoint/2010/main" val="1781652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BB7A-9AF9-AC97-E104-7481419696C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The METHOD</a:t>
            </a:r>
          </a:p>
        </p:txBody>
      </p:sp>
    </p:spTree>
    <p:extLst>
      <p:ext uri="{BB962C8B-B14F-4D97-AF65-F5344CB8AC3E}">
        <p14:creationId xmlns:p14="http://schemas.microsoft.com/office/powerpoint/2010/main" val="111845502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{DB4B8631-F417-9446-AF61-D48245223481}tf10001119</Template>
  <TotalTime>745</TotalTime>
  <Words>1130</Words>
  <Application>Microsoft Macintosh PowerPoint</Application>
  <PresentationFormat>Widescreen</PresentationFormat>
  <Paragraphs>191</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Chalkboard SE</vt:lpstr>
      <vt:lpstr>Chalkduster</vt:lpstr>
      <vt:lpstr>Gill Sans MT</vt:lpstr>
      <vt:lpstr>Wingdings</vt:lpstr>
      <vt:lpstr>Gallery</vt:lpstr>
      <vt:lpstr>NY MortGaGe TAX STUDY</vt:lpstr>
      <vt:lpstr>PowerPoint Presentation</vt:lpstr>
      <vt:lpstr>Mortgage Taxes</vt:lpstr>
      <vt:lpstr>Only 7 States have a mortgage tax</vt:lpstr>
      <vt:lpstr>What ARE THE home Purchase TAXES IN NY? </vt:lpstr>
      <vt:lpstr>HOW DO These Taxes WORK?</vt:lpstr>
      <vt:lpstr>HYpothesis</vt:lpstr>
      <vt:lpstr>PowerPoint Presentation</vt:lpstr>
      <vt:lpstr>The METHOD</vt:lpstr>
      <vt:lpstr>APPROACH</vt:lpstr>
      <vt:lpstr>The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Proposal</vt:lpstr>
      <vt:lpstr>PowerPoint Presentation</vt:lpstr>
      <vt:lpstr>HOW DOES THE NEW TAX AFFECT buyers?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MortGaGe TAX STUDY</dc:title>
  <dc:creator>Chantal Thomas</dc:creator>
  <cp:lastModifiedBy>Chantal Thomas</cp:lastModifiedBy>
  <cp:revision>12</cp:revision>
  <dcterms:created xsi:type="dcterms:W3CDTF">2023-12-10T18:17:38Z</dcterms:created>
  <dcterms:modified xsi:type="dcterms:W3CDTF">2023-12-16T21:14:55Z</dcterms:modified>
</cp:coreProperties>
</file>